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88" r:id="rId3"/>
    <p:sldId id="289" r:id="rId4"/>
    <p:sldId id="258" r:id="rId5"/>
    <p:sldId id="259" r:id="rId6"/>
    <p:sldId id="260" r:id="rId7"/>
    <p:sldId id="261" r:id="rId8"/>
    <p:sldId id="262" r:id="rId9"/>
    <p:sldId id="264" r:id="rId10"/>
    <p:sldId id="263" r:id="rId11"/>
    <p:sldId id="267" r:id="rId12"/>
    <p:sldId id="269" r:id="rId13"/>
    <p:sldId id="271" r:id="rId14"/>
    <p:sldId id="268" r:id="rId15"/>
    <p:sldId id="272" r:id="rId16"/>
    <p:sldId id="273" r:id="rId17"/>
    <p:sldId id="285" r:id="rId18"/>
    <p:sldId id="287" r:id="rId19"/>
    <p:sldId id="274" r:id="rId20"/>
    <p:sldId id="281" r:id="rId21"/>
    <p:sldId id="275" r:id="rId22"/>
    <p:sldId id="276" r:id="rId23"/>
    <p:sldId id="277" r:id="rId24"/>
    <p:sldId id="283" r:id="rId25"/>
    <p:sldId id="278" r:id="rId26"/>
    <p:sldId id="279" r:id="rId27"/>
    <p:sldId id="280"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82"/>
    <p:restoredTop sz="94577"/>
  </p:normalViewPr>
  <p:slideViewPr>
    <p:cSldViewPr snapToGrid="0">
      <p:cViewPr varScale="1">
        <p:scale>
          <a:sx n="116" d="100"/>
          <a:sy n="116" d="100"/>
        </p:scale>
        <p:origin x="6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61DCE-505D-CC41-83EF-5A461E3AEE2A}" type="datetimeFigureOut">
              <a:rPr lang="sv-SE" smtClean="0"/>
              <a:t>2024-03-11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F7E517-CD6C-2346-9987-ED708069B6B9}" type="slidenum">
              <a:rPr lang="sv-SE" smtClean="0"/>
              <a:t>‹#›</a:t>
            </a:fld>
            <a:endParaRPr lang="sv-SE"/>
          </a:p>
        </p:txBody>
      </p:sp>
    </p:spTree>
    <p:extLst>
      <p:ext uri="{BB962C8B-B14F-4D97-AF65-F5344CB8AC3E}">
        <p14:creationId xmlns:p14="http://schemas.microsoft.com/office/powerpoint/2010/main" val="2584686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sak oförändrat förslag</a:t>
            </a:r>
          </a:p>
        </p:txBody>
      </p:sp>
      <p:sp>
        <p:nvSpPr>
          <p:cNvPr id="4" name="Platshållare för bildnummer 3"/>
          <p:cNvSpPr>
            <a:spLocks noGrp="1"/>
          </p:cNvSpPr>
          <p:nvPr>
            <p:ph type="sldNum" sz="quarter" idx="5"/>
          </p:nvPr>
        </p:nvSpPr>
        <p:spPr/>
        <p:txBody>
          <a:bodyPr/>
          <a:lstStyle/>
          <a:p>
            <a:fld id="{BFF7E517-CD6C-2346-9987-ED708069B6B9}" type="slidenum">
              <a:rPr lang="sv-SE" smtClean="0"/>
              <a:t>4</a:t>
            </a:fld>
            <a:endParaRPr lang="sv-SE"/>
          </a:p>
        </p:txBody>
      </p:sp>
    </p:spTree>
    <p:extLst>
      <p:ext uri="{BB962C8B-B14F-4D97-AF65-F5344CB8AC3E}">
        <p14:creationId xmlns:p14="http://schemas.microsoft.com/office/powerpoint/2010/main" val="454195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13</a:t>
            </a:fld>
            <a:endParaRPr lang="sv-SE"/>
          </a:p>
        </p:txBody>
      </p:sp>
    </p:spTree>
    <p:extLst>
      <p:ext uri="{BB962C8B-B14F-4D97-AF65-F5344CB8AC3E}">
        <p14:creationId xmlns:p14="http://schemas.microsoft.com/office/powerpoint/2010/main" val="4260570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14</a:t>
            </a:fld>
            <a:endParaRPr lang="sv-SE"/>
          </a:p>
        </p:txBody>
      </p:sp>
    </p:spTree>
    <p:extLst>
      <p:ext uri="{BB962C8B-B14F-4D97-AF65-F5344CB8AC3E}">
        <p14:creationId xmlns:p14="http://schemas.microsoft.com/office/powerpoint/2010/main" val="92256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I sak </a:t>
            </a:r>
            <a:r>
              <a:rPr lang="sv-SE" sz="1800" kern="100" dirty="0" err="1">
                <a:effectLst/>
                <a:latin typeface="Aptos" panose="020B0004020202020204" pitchFamily="34" charset="0"/>
                <a:ea typeface="Aptos" panose="020B0004020202020204" pitchFamily="34" charset="0"/>
                <a:cs typeface="Times New Roman" panose="02020603050405020304" pitchFamily="18" charset="0"/>
              </a:rPr>
              <a:t>oföräbdrat</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BFF7E517-CD6C-2346-9987-ED708069B6B9}" type="slidenum">
              <a:rPr lang="sv-SE" smtClean="0"/>
              <a:t>15</a:t>
            </a:fld>
            <a:endParaRPr lang="sv-SE"/>
          </a:p>
        </p:txBody>
      </p:sp>
    </p:spTree>
    <p:extLst>
      <p:ext uri="{BB962C8B-B14F-4D97-AF65-F5344CB8AC3E}">
        <p14:creationId xmlns:p14="http://schemas.microsoft.com/office/powerpoint/2010/main" val="1221930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16</a:t>
            </a:fld>
            <a:endParaRPr lang="sv-SE"/>
          </a:p>
        </p:txBody>
      </p:sp>
    </p:spTree>
    <p:extLst>
      <p:ext uri="{BB962C8B-B14F-4D97-AF65-F5344CB8AC3E}">
        <p14:creationId xmlns:p14="http://schemas.microsoft.com/office/powerpoint/2010/main" val="3146976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17</a:t>
            </a:fld>
            <a:endParaRPr lang="sv-SE"/>
          </a:p>
        </p:txBody>
      </p:sp>
    </p:spTree>
    <p:extLst>
      <p:ext uri="{BB962C8B-B14F-4D97-AF65-F5344CB8AC3E}">
        <p14:creationId xmlns:p14="http://schemas.microsoft.com/office/powerpoint/2010/main" val="1488427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18</a:t>
            </a:fld>
            <a:endParaRPr lang="sv-SE"/>
          </a:p>
        </p:txBody>
      </p:sp>
    </p:spTree>
    <p:extLst>
      <p:ext uri="{BB962C8B-B14F-4D97-AF65-F5344CB8AC3E}">
        <p14:creationId xmlns:p14="http://schemas.microsoft.com/office/powerpoint/2010/main" val="2204879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a:p>
            <a:pPr>
              <a:spcAft>
                <a:spcPts val="600"/>
              </a:spcAft>
            </a:pPr>
            <a:r>
              <a:rPr lang="sv-SE" sz="1800" kern="100" dirty="0" err="1">
                <a:effectLst/>
                <a:latin typeface="Aptos" panose="020B0004020202020204" pitchFamily="34" charset="0"/>
                <a:ea typeface="Aptos" panose="020B0004020202020204" pitchFamily="34" charset="0"/>
                <a:cs typeface="Times New Roman" panose="02020603050405020304" pitchFamily="18" charset="0"/>
              </a:rPr>
              <a:t>Ordniongsföljd</a:t>
            </a:r>
            <a:r>
              <a:rPr lang="sv-SE" sz="1800" kern="100" dirty="0">
                <a:effectLst/>
                <a:latin typeface="Aptos" panose="020B0004020202020204" pitchFamily="34" charset="0"/>
                <a:ea typeface="Aptos" panose="020B0004020202020204" pitchFamily="34" charset="0"/>
                <a:cs typeface="Times New Roman" panose="02020603050405020304" pitchFamily="18" charset="0"/>
              </a:rPr>
              <a:t> paragraf 12 och 13?</a:t>
            </a:r>
          </a:p>
        </p:txBody>
      </p:sp>
      <p:sp>
        <p:nvSpPr>
          <p:cNvPr id="4" name="Platshållare för bildnummer 3"/>
          <p:cNvSpPr>
            <a:spLocks noGrp="1"/>
          </p:cNvSpPr>
          <p:nvPr>
            <p:ph type="sldNum" sz="quarter" idx="5"/>
          </p:nvPr>
        </p:nvSpPr>
        <p:spPr/>
        <p:txBody>
          <a:bodyPr/>
          <a:lstStyle/>
          <a:p>
            <a:fld id="{BFF7E517-CD6C-2346-9987-ED708069B6B9}" type="slidenum">
              <a:rPr lang="sv-SE" smtClean="0"/>
              <a:t>19</a:t>
            </a:fld>
            <a:endParaRPr lang="sv-SE"/>
          </a:p>
        </p:txBody>
      </p:sp>
    </p:spTree>
    <p:extLst>
      <p:ext uri="{BB962C8B-B14F-4D97-AF65-F5344CB8AC3E}">
        <p14:creationId xmlns:p14="http://schemas.microsoft.com/office/powerpoint/2010/main" val="1288414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20</a:t>
            </a:fld>
            <a:endParaRPr lang="sv-SE"/>
          </a:p>
        </p:txBody>
      </p:sp>
    </p:spTree>
    <p:extLst>
      <p:ext uri="{BB962C8B-B14F-4D97-AF65-F5344CB8AC3E}">
        <p14:creationId xmlns:p14="http://schemas.microsoft.com/office/powerpoint/2010/main" val="149549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21</a:t>
            </a:fld>
            <a:endParaRPr lang="sv-SE"/>
          </a:p>
        </p:txBody>
      </p:sp>
    </p:spTree>
    <p:extLst>
      <p:ext uri="{BB962C8B-B14F-4D97-AF65-F5344CB8AC3E}">
        <p14:creationId xmlns:p14="http://schemas.microsoft.com/office/powerpoint/2010/main" val="2600473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22</a:t>
            </a:fld>
            <a:endParaRPr lang="sv-SE"/>
          </a:p>
        </p:txBody>
      </p:sp>
    </p:spTree>
    <p:extLst>
      <p:ext uri="{BB962C8B-B14F-4D97-AF65-F5344CB8AC3E}">
        <p14:creationId xmlns:p14="http://schemas.microsoft.com/office/powerpoint/2010/main" val="1380372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Oförändrat förslag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Är vi skattepliktiga så är detta en ”icke-fråga” och vi kan uppdatera texten fullt ut att motsvara dagens verksamhet. </a:t>
            </a:r>
          </a:p>
        </p:txBody>
      </p:sp>
      <p:sp>
        <p:nvSpPr>
          <p:cNvPr id="4" name="Platshållare för bildnummer 3"/>
          <p:cNvSpPr>
            <a:spLocks noGrp="1"/>
          </p:cNvSpPr>
          <p:nvPr>
            <p:ph type="sldNum" sz="quarter" idx="5"/>
          </p:nvPr>
        </p:nvSpPr>
        <p:spPr/>
        <p:txBody>
          <a:bodyPr/>
          <a:lstStyle/>
          <a:p>
            <a:fld id="{BFF7E517-CD6C-2346-9987-ED708069B6B9}" type="slidenum">
              <a:rPr lang="sv-SE" smtClean="0"/>
              <a:t>5</a:t>
            </a:fld>
            <a:endParaRPr lang="sv-SE"/>
          </a:p>
        </p:txBody>
      </p:sp>
    </p:spTree>
    <p:extLst>
      <p:ext uri="{BB962C8B-B14F-4D97-AF65-F5344CB8AC3E}">
        <p14:creationId xmlns:p14="http://schemas.microsoft.com/office/powerpoint/2010/main" val="30358042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23</a:t>
            </a:fld>
            <a:endParaRPr lang="sv-SE"/>
          </a:p>
        </p:txBody>
      </p:sp>
    </p:spTree>
    <p:extLst>
      <p:ext uri="{BB962C8B-B14F-4D97-AF65-F5344CB8AC3E}">
        <p14:creationId xmlns:p14="http://schemas.microsoft.com/office/powerpoint/2010/main" val="23166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24</a:t>
            </a:fld>
            <a:endParaRPr lang="sv-SE"/>
          </a:p>
        </p:txBody>
      </p:sp>
    </p:spTree>
    <p:extLst>
      <p:ext uri="{BB962C8B-B14F-4D97-AF65-F5344CB8AC3E}">
        <p14:creationId xmlns:p14="http://schemas.microsoft.com/office/powerpoint/2010/main" val="232376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25</a:t>
            </a:fld>
            <a:endParaRPr lang="sv-SE"/>
          </a:p>
        </p:txBody>
      </p:sp>
    </p:spTree>
    <p:extLst>
      <p:ext uri="{BB962C8B-B14F-4D97-AF65-F5344CB8AC3E}">
        <p14:creationId xmlns:p14="http://schemas.microsoft.com/office/powerpoint/2010/main" val="1261016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26</a:t>
            </a:fld>
            <a:endParaRPr lang="sv-SE"/>
          </a:p>
        </p:txBody>
      </p:sp>
    </p:spTree>
    <p:extLst>
      <p:ext uri="{BB962C8B-B14F-4D97-AF65-F5344CB8AC3E}">
        <p14:creationId xmlns:p14="http://schemas.microsoft.com/office/powerpoint/2010/main" val="7434743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27</a:t>
            </a:fld>
            <a:endParaRPr lang="sv-SE"/>
          </a:p>
        </p:txBody>
      </p:sp>
    </p:spTree>
    <p:extLst>
      <p:ext uri="{BB962C8B-B14F-4D97-AF65-F5344CB8AC3E}">
        <p14:creationId xmlns:p14="http://schemas.microsoft.com/office/powerpoint/2010/main" val="3807260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I sak oförändrat förslag</a:t>
            </a:r>
          </a:p>
        </p:txBody>
      </p:sp>
      <p:sp>
        <p:nvSpPr>
          <p:cNvPr id="4" name="Platshållare för bildnummer 3"/>
          <p:cNvSpPr>
            <a:spLocks noGrp="1"/>
          </p:cNvSpPr>
          <p:nvPr>
            <p:ph type="sldNum" sz="quarter" idx="5"/>
          </p:nvPr>
        </p:nvSpPr>
        <p:spPr/>
        <p:txBody>
          <a:bodyPr/>
          <a:lstStyle/>
          <a:p>
            <a:fld id="{BFF7E517-CD6C-2346-9987-ED708069B6B9}" type="slidenum">
              <a:rPr lang="sv-SE" smtClean="0"/>
              <a:t>6</a:t>
            </a:fld>
            <a:endParaRPr lang="sv-SE"/>
          </a:p>
        </p:txBody>
      </p:sp>
    </p:spTree>
    <p:extLst>
      <p:ext uri="{BB962C8B-B14F-4D97-AF65-F5344CB8AC3E}">
        <p14:creationId xmlns:p14="http://schemas.microsoft.com/office/powerpoint/2010/main" val="1324317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Förtydligade villkor och process, Avgift/insats beskrivs i separat paragraf.</a:t>
            </a:r>
          </a:p>
          <a:p>
            <a:pPr>
              <a:spcAft>
                <a:spcPts val="600"/>
              </a:spcAft>
            </a:pP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Medlemskapet gäller från den dag styrelsen tagit beslut eller när avgiften är betald. </a:t>
            </a:r>
            <a:br>
              <a:rPr lang="sv-SE" sz="1800" kern="100" dirty="0">
                <a:effectLst/>
                <a:latin typeface="Aptos" panose="020B0004020202020204" pitchFamily="34" charset="0"/>
                <a:ea typeface="Aptos" panose="020B0004020202020204" pitchFamily="34" charset="0"/>
                <a:cs typeface="Times New Roman" panose="02020603050405020304" pitchFamily="18" charset="0"/>
              </a:rPr>
            </a:br>
            <a:r>
              <a:rPr lang="sv-SE" sz="1800" kern="100" dirty="0">
                <a:effectLst/>
                <a:latin typeface="Aptos" panose="020B0004020202020204" pitchFamily="34" charset="0"/>
                <a:ea typeface="Aptos" panose="020B0004020202020204" pitchFamily="34" charset="0"/>
                <a:cs typeface="Times New Roman" panose="02020603050405020304" pitchFamily="18" charset="0"/>
              </a:rPr>
              <a:t>Ni bestämmer själva!</a:t>
            </a:r>
          </a:p>
        </p:txBody>
      </p:sp>
      <p:sp>
        <p:nvSpPr>
          <p:cNvPr id="4" name="Platshållare för bildnummer 3"/>
          <p:cNvSpPr>
            <a:spLocks noGrp="1"/>
          </p:cNvSpPr>
          <p:nvPr>
            <p:ph type="sldNum" sz="quarter" idx="5"/>
          </p:nvPr>
        </p:nvSpPr>
        <p:spPr/>
        <p:txBody>
          <a:bodyPr/>
          <a:lstStyle/>
          <a:p>
            <a:fld id="{BFF7E517-CD6C-2346-9987-ED708069B6B9}" type="slidenum">
              <a:rPr lang="sv-SE" smtClean="0"/>
              <a:t>7</a:t>
            </a:fld>
            <a:endParaRPr lang="sv-SE"/>
          </a:p>
        </p:txBody>
      </p:sp>
    </p:spTree>
    <p:extLst>
      <p:ext uri="{BB962C8B-B14F-4D97-AF65-F5344CB8AC3E}">
        <p14:creationId xmlns:p14="http://schemas.microsoft.com/office/powerpoint/2010/main" val="3641537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dirty="0"/>
              <a:t>Andelsägare har inte rätt att återfå inbetald insats i annat fall än vid föreningens upplösning. </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Varje medlem ska årligen till föreningen betala en medlemsavgift som beslutas av föreningsstämman, dock högst xxx kr.</a:t>
            </a:r>
          </a:p>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Det måste anges ett maxbelopp!</a:t>
            </a:r>
          </a:p>
        </p:txBody>
      </p:sp>
      <p:sp>
        <p:nvSpPr>
          <p:cNvPr id="4" name="Platshållare för bildnummer 3"/>
          <p:cNvSpPr>
            <a:spLocks noGrp="1"/>
          </p:cNvSpPr>
          <p:nvPr>
            <p:ph type="sldNum" sz="quarter" idx="5"/>
          </p:nvPr>
        </p:nvSpPr>
        <p:spPr/>
        <p:txBody>
          <a:bodyPr/>
          <a:lstStyle/>
          <a:p>
            <a:fld id="{BFF7E517-CD6C-2346-9987-ED708069B6B9}" type="slidenum">
              <a:rPr lang="sv-SE" smtClean="0"/>
              <a:t>8</a:t>
            </a:fld>
            <a:endParaRPr lang="sv-SE"/>
          </a:p>
        </p:txBody>
      </p:sp>
    </p:spTree>
    <p:extLst>
      <p:ext uri="{BB962C8B-B14F-4D97-AF65-F5344CB8AC3E}">
        <p14:creationId xmlns:p14="http://schemas.microsoft.com/office/powerpoint/2010/main" val="2598723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9</a:t>
            </a:fld>
            <a:endParaRPr lang="sv-SE"/>
          </a:p>
        </p:txBody>
      </p:sp>
    </p:spTree>
    <p:extLst>
      <p:ext uri="{BB962C8B-B14F-4D97-AF65-F5344CB8AC3E}">
        <p14:creationId xmlns:p14="http://schemas.microsoft.com/office/powerpoint/2010/main" val="3396251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10</a:t>
            </a:fld>
            <a:endParaRPr lang="sv-SE"/>
          </a:p>
        </p:txBody>
      </p:sp>
    </p:spTree>
    <p:extLst>
      <p:ext uri="{BB962C8B-B14F-4D97-AF65-F5344CB8AC3E}">
        <p14:creationId xmlns:p14="http://schemas.microsoft.com/office/powerpoint/2010/main" val="1934115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a:t>
            </a:r>
          </a:p>
        </p:txBody>
      </p:sp>
      <p:sp>
        <p:nvSpPr>
          <p:cNvPr id="4" name="Platshållare för bildnummer 3"/>
          <p:cNvSpPr>
            <a:spLocks noGrp="1"/>
          </p:cNvSpPr>
          <p:nvPr>
            <p:ph type="sldNum" sz="quarter" idx="5"/>
          </p:nvPr>
        </p:nvSpPr>
        <p:spPr/>
        <p:txBody>
          <a:bodyPr/>
          <a:lstStyle/>
          <a:p>
            <a:fld id="{BFF7E517-CD6C-2346-9987-ED708069B6B9}" type="slidenum">
              <a:rPr lang="sv-SE" smtClean="0"/>
              <a:t>11</a:t>
            </a:fld>
            <a:endParaRPr lang="sv-SE"/>
          </a:p>
        </p:txBody>
      </p:sp>
    </p:spTree>
    <p:extLst>
      <p:ext uri="{BB962C8B-B14F-4D97-AF65-F5344CB8AC3E}">
        <p14:creationId xmlns:p14="http://schemas.microsoft.com/office/powerpoint/2010/main" val="190949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Ny paragraf och förtydligande</a:t>
            </a:r>
          </a:p>
        </p:txBody>
      </p:sp>
      <p:sp>
        <p:nvSpPr>
          <p:cNvPr id="4" name="Platshållare för bildnummer 3"/>
          <p:cNvSpPr>
            <a:spLocks noGrp="1"/>
          </p:cNvSpPr>
          <p:nvPr>
            <p:ph type="sldNum" sz="quarter" idx="5"/>
          </p:nvPr>
        </p:nvSpPr>
        <p:spPr/>
        <p:txBody>
          <a:bodyPr/>
          <a:lstStyle/>
          <a:p>
            <a:fld id="{BFF7E517-CD6C-2346-9987-ED708069B6B9}" type="slidenum">
              <a:rPr lang="sv-SE" smtClean="0"/>
              <a:t>12</a:t>
            </a:fld>
            <a:endParaRPr lang="sv-SE"/>
          </a:p>
        </p:txBody>
      </p:sp>
    </p:spTree>
    <p:extLst>
      <p:ext uri="{BB962C8B-B14F-4D97-AF65-F5344CB8AC3E}">
        <p14:creationId xmlns:p14="http://schemas.microsoft.com/office/powerpoint/2010/main" val="59113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7D76D8-2130-8D03-74D8-A51EBE7A21A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6C96C32-5F1B-8B6C-D3F5-1C745EBF6D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89CA30E-D17E-A82C-1EFD-9AC157BCF589}"/>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5" name="Platshållare för sidfot 4">
            <a:extLst>
              <a:ext uri="{FF2B5EF4-FFF2-40B4-BE49-F238E27FC236}">
                <a16:creationId xmlns:a16="http://schemas.microsoft.com/office/drawing/2014/main" id="{B3777488-9EFD-5E69-AD51-4522376BA48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2F8B397-529A-9BB1-3B63-09F0C1D08726}"/>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398647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9D407E-A0E5-6F2A-54A2-9B38B284111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9FE2D61-772C-6C56-6075-9BA6235FBB56}"/>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4991DEC-DC95-7994-436C-77A56DB0A5ED}"/>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5" name="Platshållare för sidfot 4">
            <a:extLst>
              <a:ext uri="{FF2B5EF4-FFF2-40B4-BE49-F238E27FC236}">
                <a16:creationId xmlns:a16="http://schemas.microsoft.com/office/drawing/2014/main" id="{3DBEE76C-6A78-FD2F-1096-041DADE72DD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9344AE9-CF67-DB0A-848E-5EF7512CEA67}"/>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1890497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A4276B6-C090-E5A2-4050-89F2E147270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5A7B837-FADE-BD2B-E344-6C7F8CBD0FC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C52E01E-EB30-2583-BD4A-1755E2D69580}"/>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5" name="Platshållare för sidfot 4">
            <a:extLst>
              <a:ext uri="{FF2B5EF4-FFF2-40B4-BE49-F238E27FC236}">
                <a16:creationId xmlns:a16="http://schemas.microsoft.com/office/drawing/2014/main" id="{128135BD-8CB7-76ED-C6CD-CFF11AC50CF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DA7DF68-E950-95DE-AD01-3CD7A6546BDB}"/>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295451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464318-7FF1-B126-2524-D9658178ACF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C815165-16D3-6E3D-CFA5-5AD07E6E7D0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E1E590E-DE24-923B-47A5-749BAFB4C977}"/>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5" name="Platshållare för sidfot 4">
            <a:extLst>
              <a:ext uri="{FF2B5EF4-FFF2-40B4-BE49-F238E27FC236}">
                <a16:creationId xmlns:a16="http://schemas.microsoft.com/office/drawing/2014/main" id="{B27F20B8-51F5-731A-EA6F-927B31CB4B8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A5EA947-16E4-2269-A5A7-2592D87E87C1}"/>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224521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5AE95D-771F-6926-02DF-C266E0EF493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CA5C793-19D3-AB29-4459-CC6A33D894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F8BB9EF-5C0F-0AFC-8D48-319B75EDC906}"/>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5" name="Platshållare för sidfot 4">
            <a:extLst>
              <a:ext uri="{FF2B5EF4-FFF2-40B4-BE49-F238E27FC236}">
                <a16:creationId xmlns:a16="http://schemas.microsoft.com/office/drawing/2014/main" id="{AF6BA40B-DE07-C00D-AD4A-9E7E3F5A64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69DA52A-6C39-E68B-8B0B-FA7F2D2438FD}"/>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84073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61A667-180A-F3A2-445D-FD53BD73E25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D278E06-3E72-CA2C-35A4-060636D2F8EB}"/>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172FD1D-00ED-48FB-6CC4-8F1F997D990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3473238-BCA5-CD30-46EC-99F907002BDA}"/>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6" name="Platshållare för sidfot 5">
            <a:extLst>
              <a:ext uri="{FF2B5EF4-FFF2-40B4-BE49-F238E27FC236}">
                <a16:creationId xmlns:a16="http://schemas.microsoft.com/office/drawing/2014/main" id="{BD0BA71D-B6F5-8707-CB20-A9B3E8EEB3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008178E-69AF-9736-104E-A9256DC4756C}"/>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202356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CF8F68-034C-DFDC-BD7F-DD6B8AC3414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16EE72A-6739-B4AC-E707-9CEBBAA589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DB9741D-7E6A-19E0-EE67-E8BA30ADB77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6F8612F-F86E-5514-5E69-270959E267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3CE4C09-D727-FA6D-9616-8DB25FA5E7A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9DDFE63-34DD-2921-B835-56C4A015CAA4}"/>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8" name="Platshållare för sidfot 7">
            <a:extLst>
              <a:ext uri="{FF2B5EF4-FFF2-40B4-BE49-F238E27FC236}">
                <a16:creationId xmlns:a16="http://schemas.microsoft.com/office/drawing/2014/main" id="{B544EA0B-D66B-1937-03DD-392FC175AE5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0A2E7AD-DB25-8E97-94F0-DDE933124F2F}"/>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2221316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5FC473-72C7-F3C2-F8A3-0D167535933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A7A2136-43B6-CA00-B4E2-8E711093FA83}"/>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4" name="Platshållare för sidfot 3">
            <a:extLst>
              <a:ext uri="{FF2B5EF4-FFF2-40B4-BE49-F238E27FC236}">
                <a16:creationId xmlns:a16="http://schemas.microsoft.com/office/drawing/2014/main" id="{CCF1E0F4-ED41-A349-DE38-AD7F102EC1B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94654DA-F19A-25BA-7A5A-96AA208B559C}"/>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52027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108BE98-F0C4-116B-BD79-8D07CD65C6F0}"/>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3" name="Platshållare för sidfot 2">
            <a:extLst>
              <a:ext uri="{FF2B5EF4-FFF2-40B4-BE49-F238E27FC236}">
                <a16:creationId xmlns:a16="http://schemas.microsoft.com/office/drawing/2014/main" id="{70218A1E-7C5B-8DE2-D88F-3D07657AE7E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E5FE948-5779-F688-3873-D1E500DBB7E8}"/>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336390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64CB06-F9B6-34CA-5B4C-2AE9EDDC44D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353EFE2-DF01-DBF4-2D6A-1B535D0518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B373361-0545-5723-4360-7B814AA43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15B148A-6706-011A-27EB-9AC02CE142E3}"/>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6" name="Platshållare för sidfot 5">
            <a:extLst>
              <a:ext uri="{FF2B5EF4-FFF2-40B4-BE49-F238E27FC236}">
                <a16:creationId xmlns:a16="http://schemas.microsoft.com/office/drawing/2014/main" id="{BE65FC15-5064-4372-66A5-77CAFEA8478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BA710FC-CB20-84F5-7EE4-44F6D96AEC70}"/>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229124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4A8434-51BA-443C-2C68-6C3F47EC0C1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6052382-AE93-6C3B-D393-C793484ABF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B4285CAF-C5F1-500D-6AB5-C615AFE32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1B77F20-5594-F2F3-18E8-243001B0F766}"/>
              </a:ext>
            </a:extLst>
          </p:cNvPr>
          <p:cNvSpPr>
            <a:spLocks noGrp="1"/>
          </p:cNvSpPr>
          <p:nvPr>
            <p:ph type="dt" sz="half" idx="10"/>
          </p:nvPr>
        </p:nvSpPr>
        <p:spPr/>
        <p:txBody>
          <a:bodyPr/>
          <a:lstStyle/>
          <a:p>
            <a:fld id="{61313586-8180-2440-9A0A-6703A36F2FEB}" type="datetimeFigureOut">
              <a:rPr lang="sv-SE" smtClean="0"/>
              <a:t>2024-03-11</a:t>
            </a:fld>
            <a:endParaRPr lang="sv-SE"/>
          </a:p>
        </p:txBody>
      </p:sp>
      <p:sp>
        <p:nvSpPr>
          <p:cNvPr id="6" name="Platshållare för sidfot 5">
            <a:extLst>
              <a:ext uri="{FF2B5EF4-FFF2-40B4-BE49-F238E27FC236}">
                <a16:creationId xmlns:a16="http://schemas.microsoft.com/office/drawing/2014/main" id="{93F258E1-776D-C034-C4C6-A05106514A4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075FE70-74BB-C6C1-3342-F7C7719D31E4}"/>
              </a:ext>
            </a:extLst>
          </p:cNvPr>
          <p:cNvSpPr>
            <a:spLocks noGrp="1"/>
          </p:cNvSpPr>
          <p:nvPr>
            <p:ph type="sldNum" sz="quarter" idx="12"/>
          </p:nvPr>
        </p:nvSpPr>
        <p:spPr/>
        <p:txBody>
          <a:bodyPr/>
          <a:lstStyle/>
          <a:p>
            <a:fld id="{01BD33D8-4B51-BB4F-B9FD-A66C0AB2FD3D}" type="slidenum">
              <a:rPr lang="sv-SE" smtClean="0"/>
              <a:t>‹#›</a:t>
            </a:fld>
            <a:endParaRPr lang="sv-SE"/>
          </a:p>
        </p:txBody>
      </p:sp>
    </p:spTree>
    <p:extLst>
      <p:ext uri="{BB962C8B-B14F-4D97-AF65-F5344CB8AC3E}">
        <p14:creationId xmlns:p14="http://schemas.microsoft.com/office/powerpoint/2010/main" val="117769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2E6C83A-F99F-CFCA-6342-68B496A8C2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E980918-ACAC-C62B-F553-F0DF5ACF0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0ACAC54-54B7-DB7E-B06D-096D4B5212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13586-8180-2440-9A0A-6703A36F2FEB}" type="datetimeFigureOut">
              <a:rPr lang="sv-SE" smtClean="0"/>
              <a:t>2024-03-11</a:t>
            </a:fld>
            <a:endParaRPr lang="sv-SE"/>
          </a:p>
        </p:txBody>
      </p:sp>
      <p:sp>
        <p:nvSpPr>
          <p:cNvPr id="5" name="Platshållare för sidfot 4">
            <a:extLst>
              <a:ext uri="{FF2B5EF4-FFF2-40B4-BE49-F238E27FC236}">
                <a16:creationId xmlns:a16="http://schemas.microsoft.com/office/drawing/2014/main" id="{8E1D0832-0069-7D07-15BB-C361AD4AA0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16864B0-FE52-3E84-4FEE-6031792EB4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D33D8-4B51-BB4F-B9FD-A66C0AB2FD3D}" type="slidenum">
              <a:rPr lang="sv-SE" smtClean="0"/>
              <a:t>‹#›</a:t>
            </a:fld>
            <a:endParaRPr lang="sv-SE"/>
          </a:p>
        </p:txBody>
      </p:sp>
    </p:spTree>
    <p:extLst>
      <p:ext uri="{BB962C8B-B14F-4D97-AF65-F5344CB8AC3E}">
        <p14:creationId xmlns:p14="http://schemas.microsoft.com/office/powerpoint/2010/main" val="2127869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A3BC86-56A8-D923-1F1A-F32EECC5CEFA}"/>
              </a:ext>
            </a:extLst>
          </p:cNvPr>
          <p:cNvSpPr>
            <a:spLocks noGrp="1"/>
          </p:cNvSpPr>
          <p:nvPr>
            <p:ph type="ctrTitle"/>
          </p:nvPr>
        </p:nvSpPr>
        <p:spPr/>
        <p:txBody>
          <a:bodyPr/>
          <a:lstStyle/>
          <a:p>
            <a:r>
              <a:rPr lang="sv-SE" dirty="0"/>
              <a:t>Stadgar för Boo Folkets Hus</a:t>
            </a:r>
          </a:p>
        </p:txBody>
      </p:sp>
      <p:sp>
        <p:nvSpPr>
          <p:cNvPr id="3" name="Underrubrik 2">
            <a:extLst>
              <a:ext uri="{FF2B5EF4-FFF2-40B4-BE49-F238E27FC236}">
                <a16:creationId xmlns:a16="http://schemas.microsoft.com/office/drawing/2014/main" id="{E7C2A87B-FE96-BF2D-A67B-7DE05C994F04}"/>
              </a:ext>
            </a:extLst>
          </p:cNvPr>
          <p:cNvSpPr>
            <a:spLocks noGrp="1"/>
          </p:cNvSpPr>
          <p:nvPr>
            <p:ph type="subTitle" idx="1"/>
          </p:nvPr>
        </p:nvSpPr>
        <p:spPr/>
        <p:txBody>
          <a:bodyPr>
            <a:normAutofit lnSpcReduction="10000"/>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Organisationsnummer 814000</a:t>
            </a:r>
            <a:r>
              <a:rPr lang="sv-SE" dirty="0">
                <a:effectLst/>
              </a:rPr>
              <a:t> </a:t>
            </a:r>
          </a:p>
          <a:p>
            <a:r>
              <a:rPr lang="sv-SE" dirty="0"/>
              <a:t>Nyheter i föreningslagen som kräver förändring i stadgarna</a:t>
            </a:r>
          </a:p>
          <a:p>
            <a:r>
              <a:rPr lang="sv-SE" dirty="0"/>
              <a:t>Förslag från Anders </a:t>
            </a:r>
            <a:r>
              <a:rPr lang="sv-SE" dirty="0" err="1"/>
              <a:t>Lindauer</a:t>
            </a:r>
            <a:r>
              <a:rPr lang="sv-SE" dirty="0"/>
              <a:t> på Folkets Hus och Parker, </a:t>
            </a:r>
            <a:br>
              <a:rPr lang="sv-SE" dirty="0"/>
            </a:br>
            <a:r>
              <a:rPr lang="sv-SE" dirty="0"/>
              <a:t>bearbetat av styrelsen för Boo Folkets Hus </a:t>
            </a:r>
          </a:p>
        </p:txBody>
      </p:sp>
    </p:spTree>
    <p:extLst>
      <p:ext uri="{BB962C8B-B14F-4D97-AF65-F5344CB8AC3E}">
        <p14:creationId xmlns:p14="http://schemas.microsoft.com/office/powerpoint/2010/main" val="4074870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§6	Skadar medlem föreningen eller motarbetar medlem dess intressen eller ändamål och rättar medlem sig inte efter av styrelsen meddelad varning, äger styrelsen rätt att utesluta denne ur föreningen.</a:t>
            </a:r>
            <a:br>
              <a:rPr lang="sv-SE" sz="1800" dirty="0"/>
            </a:br>
            <a:br>
              <a:rPr lang="sv-SE" sz="1800" dirty="0"/>
            </a:br>
            <a:r>
              <a:rPr lang="sv-SE" sz="1800" dirty="0"/>
              <a:t>Utesluten medlem, som ej åtnöjes med styrelsens beslut om uteslutning, äger hänskjuta frågan till föreningsstämmans prövning genom anmälan till styrelsen inom tre månader från det meddelande om uteslutning avsänts till medlemmen.</a:t>
            </a:r>
            <a:br>
              <a:rPr lang="sv-SE" sz="1800" dirty="0"/>
            </a:br>
            <a:br>
              <a:rPr lang="sv-SE" sz="1800" dirty="0"/>
            </a:br>
            <a:r>
              <a:rPr lang="sv-SE" sz="1800" dirty="0"/>
              <a:t>Utesluten medlems andel är förverkad.</a:t>
            </a:r>
          </a:p>
          <a:p>
            <a:pPr marL="288000" indent="-457200">
              <a:lnSpc>
                <a:spcPts val="2000"/>
              </a:lnSpc>
              <a:buNone/>
            </a:pPr>
            <a:endParaRPr lang="sv-SE" sz="1800" dirty="0"/>
          </a:p>
          <a:p>
            <a:pPr marL="288000" indent="-457200">
              <a:lnSpc>
                <a:spcPts val="2000"/>
              </a:lnSpc>
              <a:buNone/>
            </a:pPr>
            <a:endParaRPr lang="sv-SE" sz="1800"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6. Uppsägning av medlemskap och uteslutning.</a:t>
            </a:r>
          </a:p>
          <a:p>
            <a:pPr marL="0" indent="0">
              <a:lnSpc>
                <a:spcPts val="2000"/>
              </a:lnSpc>
              <a:buNone/>
            </a:pPr>
            <a:r>
              <a:rPr lang="sv-SE" sz="1800" dirty="0"/>
              <a:t>Uppsägning ska göras skriftligen till styrelsen. </a:t>
            </a:r>
          </a:p>
          <a:p>
            <a:pPr marL="0" indent="0">
              <a:lnSpc>
                <a:spcPts val="2000"/>
              </a:lnSpc>
              <a:buNone/>
            </a:pPr>
            <a:r>
              <a:rPr lang="sv-SE" sz="1800" dirty="0"/>
              <a:t>En medlem som bryter mot stadgarna eller som uppenbarligen skadar föreningen eller motarbetar dess intressen eller ändamål kan av styrelsen uteslutas ur föreningen. </a:t>
            </a:r>
          </a:p>
          <a:p>
            <a:pPr marL="0" indent="0">
              <a:lnSpc>
                <a:spcPts val="2000"/>
              </a:lnSpc>
              <a:buNone/>
            </a:pPr>
            <a:r>
              <a:rPr lang="sv-SE" sz="1800" dirty="0"/>
              <a:t>En utesluten medlem kan hänskjuta frågan om uteslutning till föreningsstämman för avgörande genom att anmäla detta till styrelsen inom en månad från det att meddelandet om uteslutning skickades till medlemmen. </a:t>
            </a:r>
          </a:p>
          <a:p>
            <a:pPr marL="0" indent="0">
              <a:lnSpc>
                <a:spcPts val="2000"/>
              </a:lnSpc>
              <a:buNone/>
            </a:pPr>
            <a:endParaRPr lang="sv-SE" sz="1800" dirty="0"/>
          </a:p>
          <a:p>
            <a:pPr marL="0" indent="0">
              <a:lnSpc>
                <a:spcPts val="2000"/>
              </a:lnSpc>
              <a:buNone/>
            </a:pPr>
            <a:endParaRPr lang="sv-SE" sz="1800" dirty="0"/>
          </a:p>
        </p:txBody>
      </p:sp>
    </p:spTree>
    <p:extLst>
      <p:ext uri="{BB962C8B-B14F-4D97-AF65-F5344CB8AC3E}">
        <p14:creationId xmlns:p14="http://schemas.microsoft.com/office/powerpoint/2010/main" val="148401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§7	Styrelsen skall bestå av minst fem ordinarie ledamöter och minst 3 suppleanter. Föreningsstämman utser en av ledamöterna att vara ordförande och en att vara föreningens kassör. Styrelsen är beslutsför då mer än hälften av styrelsens ledamöter är närvarande. Styrelsen utser firmatecknare.</a:t>
            </a:r>
          </a:p>
          <a:p>
            <a:pPr marL="288000" indent="-457200">
              <a:lnSpc>
                <a:spcPts val="2000"/>
              </a:lnSpc>
              <a:buNone/>
            </a:pPr>
            <a:endParaRPr lang="sv-SE" sz="1800"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8. Styrelse</a:t>
            </a:r>
          </a:p>
          <a:p>
            <a:pPr marL="0" indent="0">
              <a:lnSpc>
                <a:spcPts val="2000"/>
              </a:lnSpc>
              <a:buNone/>
            </a:pPr>
            <a:r>
              <a:rPr lang="sv-SE" sz="1800" dirty="0"/>
              <a:t>Styrelsen väljs av föreningsstämman och består av lägst tre (3) och högst sju (7) ledamöter samt högst tre (3) suppleanter. Mandattiden är två (2) år, d.v.s. fram till slutet av den ordinarie föreningsstämma som hålls andra räkenskapsåret efter valet. </a:t>
            </a:r>
          </a:p>
          <a:p>
            <a:pPr marL="0" indent="0">
              <a:lnSpc>
                <a:spcPts val="2000"/>
              </a:lnSpc>
              <a:buNone/>
            </a:pPr>
            <a:r>
              <a:rPr lang="sv-SE" sz="1800" dirty="0"/>
              <a:t>Stämman utser föreningens ordförande och kassör.</a:t>
            </a:r>
          </a:p>
          <a:p>
            <a:pPr marL="0" indent="0">
              <a:lnSpc>
                <a:spcPts val="2000"/>
              </a:lnSpc>
              <a:buNone/>
            </a:pPr>
            <a:r>
              <a:rPr lang="sv-SE" sz="1800" dirty="0"/>
              <a:t>Stämman kan besluta om att välja några ledamöter på ett (1) till två (2) års mandattid för att undvika att samtliga ledamöters mandattid går ut samtidigt.</a:t>
            </a:r>
          </a:p>
          <a:p>
            <a:pPr marL="0" indent="0">
              <a:lnSpc>
                <a:spcPts val="2000"/>
              </a:lnSpc>
              <a:buNone/>
            </a:pPr>
            <a:r>
              <a:rPr lang="sv-SE" sz="1800" dirty="0"/>
              <a:t>Förutom ordföranden och kassör konstituerar styrelsen sig själv. Styrelsen utser firmatecknare.</a:t>
            </a:r>
          </a:p>
          <a:p>
            <a:pPr marL="0" indent="0">
              <a:lnSpc>
                <a:spcPts val="2000"/>
              </a:lnSpc>
              <a:buNone/>
            </a:pPr>
            <a:r>
              <a:rPr lang="sv-SE" sz="1800" dirty="0"/>
              <a:t>Styrelsesuppleanter tjänstgör i vald ordning men har alltid rätt att närvara vid styrelsemöte. </a:t>
            </a:r>
          </a:p>
          <a:p>
            <a:pPr marL="0" indent="0">
              <a:lnSpc>
                <a:spcPts val="2000"/>
              </a:lnSpc>
              <a:buNone/>
            </a:pPr>
            <a:endParaRPr lang="sv-SE" sz="1800" i="1"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208894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§8	Minst en revisor och minst en revisorssuppleant ska väljas vid föreningsstämman. </a:t>
            </a:r>
            <a:br>
              <a:rPr lang="sv-SE" sz="1800" dirty="0"/>
            </a:br>
            <a:br>
              <a:rPr lang="sv-SE" sz="1800" dirty="0"/>
            </a:br>
            <a:r>
              <a:rPr lang="sv-SE" sz="1800" dirty="0"/>
              <a:t>Nacka kommun äger rätt att därutöver utse en revisor jämte en suppleant.</a:t>
            </a:r>
          </a:p>
          <a:p>
            <a:pPr marL="288000" indent="-457200">
              <a:lnSpc>
                <a:spcPts val="2000"/>
              </a:lnSpc>
              <a:buNone/>
            </a:pPr>
            <a:endParaRPr lang="sv-SE" sz="1800"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10. Revisorer</a:t>
            </a:r>
          </a:p>
          <a:p>
            <a:pPr marL="0" indent="0">
              <a:lnSpc>
                <a:spcPts val="2000"/>
              </a:lnSpc>
              <a:buNone/>
            </a:pPr>
            <a:r>
              <a:rPr lang="sv-SE" sz="1800" dirty="0"/>
              <a:t>Föreningsstämma ska årligen välja en (1) eller två (2) revisorer med högst två (2) revisorssuppleanter för ett (1) år, d.v.s. fram till slutet av den ordinarie föreningsstämma som hålls påföljande räkenskapsår. </a:t>
            </a:r>
          </a:p>
          <a:p>
            <a:pPr marL="0" indent="0">
              <a:lnSpc>
                <a:spcPts val="2000"/>
              </a:lnSpc>
              <a:buNone/>
            </a:pPr>
            <a:r>
              <a:rPr lang="sv-SE" sz="1800" dirty="0"/>
              <a:t>Nacka kommun äger rätt att däröver utse en revisor jämte suppleant.</a:t>
            </a:r>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i="1"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345996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667250"/>
          </a:xfrm>
        </p:spPr>
        <p:txBody>
          <a:bodyPr>
            <a:normAutofit/>
          </a:bodyPr>
          <a:lstStyle/>
          <a:p>
            <a:pPr marL="288000" indent="-457200">
              <a:lnSpc>
                <a:spcPts val="2000"/>
              </a:lnSpc>
              <a:buNone/>
            </a:pPr>
            <a:r>
              <a:rPr lang="sv-SE" sz="1800" dirty="0"/>
              <a:t>§9	Styrelseledamot och styrelsesuppleant samt föreningsvald revisor samt revisorssuppleant väljes för tiden från ordinarie föreningsstämma ena året intill dess ordinarie föreningsstämma hållits under andra räkenskapsåret. Mandatperioden utgår för halva antalet styrelseledamöter och styrelsesuppleanter vid årsstämma vart annat år. Detsamma gäller för revisorer och revisorssuppleanter om flera sådana väljs.</a:t>
            </a:r>
            <a:br>
              <a:rPr lang="sv-SE" sz="1800" dirty="0"/>
            </a:br>
            <a:br>
              <a:rPr lang="sv-SE" sz="1800" dirty="0"/>
            </a:br>
            <a:r>
              <a:rPr lang="sv-SE" sz="1800" dirty="0"/>
              <a:t>Mandattiden för ordförande och kassör får ej sammanfalla.</a:t>
            </a:r>
            <a:br>
              <a:rPr lang="sv-SE" sz="1800" dirty="0"/>
            </a:br>
            <a:br>
              <a:rPr lang="sv-SE" sz="1800" dirty="0"/>
            </a:br>
            <a:r>
              <a:rPr lang="sv-SE" sz="1800" dirty="0"/>
              <a:t>Mandattider för av kommunen utsedd revisor och revisorssuppleant fastställes av kommunen.</a:t>
            </a:r>
            <a:br>
              <a:rPr lang="sv-SE" sz="1800" dirty="0"/>
            </a:br>
            <a:br>
              <a:rPr lang="sv-SE" sz="1800" dirty="0"/>
            </a:br>
            <a:r>
              <a:rPr lang="sv-SE" sz="1800" dirty="0"/>
              <a:t>Styrelsen utser föreningens föreståndare.</a:t>
            </a:r>
          </a:p>
          <a:p>
            <a:pPr marL="288000" indent="-457200">
              <a:lnSpc>
                <a:spcPts val="2000"/>
              </a:lnSpc>
              <a:buNone/>
            </a:pPr>
            <a:endParaRPr lang="sv-SE" sz="1800" dirty="0"/>
          </a:p>
          <a:p>
            <a:pPr marL="288000" indent="-457200">
              <a:lnSpc>
                <a:spcPts val="2000"/>
              </a:lnSpc>
              <a:buNone/>
            </a:pPr>
            <a:endParaRPr lang="sv-SE" sz="1800"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8. Styrelse</a:t>
            </a:r>
          </a:p>
          <a:p>
            <a:pPr marL="0" indent="0">
              <a:lnSpc>
                <a:spcPts val="2000"/>
              </a:lnSpc>
              <a:buNone/>
            </a:pPr>
            <a:r>
              <a:rPr lang="sv-SE" sz="1800" dirty="0"/>
              <a:t>Styrelsen väljs av föreningsstämman och består av lägst tre (3) och högst sju (7) ledamöter samt högst tre (3) suppleanter. Mandattiden är två (2) år, d.v.s. fram till slutet av den ordinarie föreningsstämma som hålls andra räkenskapsåret efter valet. </a:t>
            </a:r>
          </a:p>
          <a:p>
            <a:pPr marL="0" indent="0">
              <a:lnSpc>
                <a:spcPts val="2000"/>
              </a:lnSpc>
              <a:buNone/>
            </a:pPr>
            <a:r>
              <a:rPr lang="sv-SE" sz="1800" dirty="0"/>
              <a:t>Stämman utser föreningens ordförande och kassör.</a:t>
            </a:r>
          </a:p>
          <a:p>
            <a:pPr marL="0" indent="0">
              <a:lnSpc>
                <a:spcPts val="2000"/>
              </a:lnSpc>
              <a:buNone/>
            </a:pPr>
            <a:r>
              <a:rPr lang="sv-SE" sz="1800" dirty="0"/>
              <a:t>Stämman kan besluta om att välja några ledamöter på ett (1) till två (2) års mandattid för att undvika att samtliga ledamöters mandattid går ut samtidigt.</a:t>
            </a:r>
          </a:p>
          <a:p>
            <a:pPr marL="0" indent="0">
              <a:lnSpc>
                <a:spcPts val="2000"/>
              </a:lnSpc>
              <a:buNone/>
            </a:pPr>
            <a:r>
              <a:rPr lang="sv-SE" sz="1800" dirty="0"/>
              <a:t>Förutom ordföranden och kassör konstituerar styrelsen sig själv. Styrelsen utser firmatecknare.</a:t>
            </a:r>
          </a:p>
          <a:p>
            <a:pPr marL="0" indent="0">
              <a:lnSpc>
                <a:spcPts val="2000"/>
              </a:lnSpc>
              <a:buNone/>
            </a:pPr>
            <a:r>
              <a:rPr lang="sv-SE" sz="1800" dirty="0"/>
              <a:t>Styrelsesuppleanter tjänstgör i vald ordning men har alltid rätt att närvara vid styrelsemöte. </a:t>
            </a:r>
            <a:endParaRPr lang="sv-SE" sz="1800" i="1"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12433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§7	… Styrelsen utser firmatecknare.</a:t>
            </a:r>
          </a:p>
          <a:p>
            <a:pPr marL="288000" indent="-457200">
              <a:lnSpc>
                <a:spcPts val="2000"/>
              </a:lnSpc>
              <a:buNone/>
            </a:pPr>
            <a:endParaRPr lang="sv-SE" sz="1800"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9. Firmateckning</a:t>
            </a:r>
          </a:p>
          <a:p>
            <a:pPr marL="0" indent="0">
              <a:lnSpc>
                <a:spcPts val="2000"/>
              </a:lnSpc>
              <a:buNone/>
            </a:pPr>
            <a:r>
              <a:rPr lang="sv-SE" sz="1800" dirty="0"/>
              <a:t>Föreningens firma tecknas av dem styrelsen utser.   </a:t>
            </a:r>
          </a:p>
          <a:p>
            <a:pPr marL="0" indent="0">
              <a:lnSpc>
                <a:spcPts val="2000"/>
              </a:lnSpc>
              <a:buNone/>
            </a:pPr>
            <a:endParaRPr lang="sv-SE" sz="1800" dirty="0"/>
          </a:p>
          <a:p>
            <a:pPr marL="0" indent="0">
              <a:lnSpc>
                <a:spcPts val="2000"/>
              </a:lnSpc>
              <a:buNone/>
            </a:pPr>
            <a:endParaRPr lang="sv-SE" sz="1800" i="1"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235578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§10 Föreningens räkenskapsår omfattar tiden 1 januari – 31 december.</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11. Räkenskapsår</a:t>
            </a:r>
          </a:p>
          <a:p>
            <a:pPr marL="0" indent="0">
              <a:lnSpc>
                <a:spcPts val="2000"/>
              </a:lnSpc>
              <a:buNone/>
            </a:pPr>
            <a:r>
              <a:rPr lang="sv-SE" sz="1800" dirty="0"/>
              <a:t>Föreningens räkenskapsår är lika med kalenderår. </a:t>
            </a:r>
          </a:p>
          <a:p>
            <a:pPr marL="0" indent="0">
              <a:lnSpc>
                <a:spcPts val="2000"/>
              </a:lnSpc>
              <a:buNone/>
            </a:pPr>
            <a:endParaRPr lang="sv-SE" sz="1800" i="1"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425870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§11Kallelse till föreningsstämma sker genom brevförsändelse och/eller annons senast sex veckor före ordinarie och en vecka före extra föreningsstämma.</a:t>
            </a:r>
            <a:br>
              <a:rPr lang="sv-SE" sz="1800" dirty="0"/>
            </a:br>
            <a:br>
              <a:rPr lang="sv-SE" sz="1800" dirty="0"/>
            </a:br>
            <a:r>
              <a:rPr lang="sv-SE" sz="1800" dirty="0"/>
              <a:t>Då kallelsen utgått till föreningsstämma, skall kallelsen samtidigt genom brev tillställas Folkets Hus Föreningarnas Riksorganisation, revisorerna och kommunen.</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17. Kallelse, extra föreningsstämma och andra meddelanden</a:t>
            </a:r>
          </a:p>
          <a:p>
            <a:pPr marL="0" indent="0">
              <a:lnSpc>
                <a:spcPts val="2000"/>
              </a:lnSpc>
              <a:buNone/>
            </a:pPr>
            <a:r>
              <a:rPr lang="sv-SE" sz="1800" dirty="0"/>
              <a:t>Styrelsen kallar till föreningsstämma. Kallelsen ska innehålla uppgift om vilka ärenden som ska förekomma och utfärdas tidigast sex (6) veckor före och senast fyra (4) veckor före föreningsstämma. </a:t>
            </a:r>
          </a:p>
          <a:p>
            <a:pPr marL="0" indent="0">
              <a:lnSpc>
                <a:spcPts val="2000"/>
              </a:lnSpc>
              <a:buNone/>
            </a:pPr>
            <a:r>
              <a:rPr lang="sv-SE" sz="1800" dirty="0"/>
              <a:t>Kallelse till föreningsstämma och andra meddelanden sker genom brev med posten eller med e-post till samtliga medlemmar. Ärenden som ska behandlas anges i kallelsen.</a:t>
            </a:r>
          </a:p>
          <a:p>
            <a:pPr marL="0" indent="0">
              <a:lnSpc>
                <a:spcPts val="2000"/>
              </a:lnSpc>
              <a:buNone/>
            </a:pPr>
            <a:r>
              <a:rPr lang="sv-SE" sz="1800" dirty="0"/>
              <a:t>Ordinarie föreningsstämma ska hållas före utgången av april månad.</a:t>
            </a:r>
          </a:p>
        </p:txBody>
      </p:sp>
    </p:spTree>
    <p:extLst>
      <p:ext uri="{BB962C8B-B14F-4D97-AF65-F5344CB8AC3E}">
        <p14:creationId xmlns:p14="http://schemas.microsoft.com/office/powerpoint/2010/main" val="336837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§11Kallelse till föreningsstämma sker genom brevförsändelse och/eller annons senast sex veckor före ordinarie och en vecka före extra föreningsstämma.</a:t>
            </a:r>
            <a:br>
              <a:rPr lang="sv-SE" sz="1800" dirty="0"/>
            </a:br>
            <a:br>
              <a:rPr lang="sv-SE" sz="1800" dirty="0"/>
            </a:br>
            <a:r>
              <a:rPr lang="sv-SE" sz="1800" dirty="0"/>
              <a:t>Då kallelsen utgått till föreningsstämma, skall kallelsen samtidigt genom brev tillställas Folkets Hus Föreningarnas Riksorganisation, revisorerna och kommunen.</a:t>
            </a:r>
          </a:p>
          <a:p>
            <a:pPr marL="288000" indent="-457200">
              <a:lnSpc>
                <a:spcPts val="2000"/>
              </a:lnSpc>
              <a:buNone/>
            </a:pPr>
            <a:endParaRPr lang="sv-SE" sz="1800"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17. Kallelse, </a:t>
            </a:r>
            <a:r>
              <a:rPr lang="sv-SE" sz="1800" dirty="0"/>
              <a:t>forts.</a:t>
            </a:r>
          </a:p>
          <a:p>
            <a:pPr marL="0" indent="0">
              <a:lnSpc>
                <a:spcPts val="2000"/>
              </a:lnSpc>
              <a:buNone/>
            </a:pPr>
            <a:r>
              <a:rPr lang="sv-SE" sz="1800" dirty="0"/>
              <a:t>Extra föreningsstämma ska utlysas av styrelsen då det behövs och då det, för behandling av uppgivet ärende, skriftligen begärs av revisor eller minst en tiondel (1/10) av föreningens medlemmar. </a:t>
            </a:r>
          </a:p>
          <a:p>
            <a:pPr marL="0" indent="0">
              <a:lnSpc>
                <a:spcPts val="2000"/>
              </a:lnSpc>
              <a:buNone/>
            </a:pPr>
            <a:r>
              <a:rPr lang="sv-SE" sz="1800" dirty="0"/>
              <a:t>Kallelsen ska utfärdas inom två (2) veckor från den dag en sådan begäran kom in till föreningen och tidigast sex (6) veckor och senast två (2) veckor innan stämman. </a:t>
            </a:r>
          </a:p>
          <a:p>
            <a:pPr marL="0" indent="0">
              <a:lnSpc>
                <a:spcPts val="2000"/>
              </a:lnSpc>
              <a:buNone/>
            </a:pPr>
            <a:r>
              <a:rPr lang="sv-SE" sz="1800" dirty="0"/>
              <a:t>Vid extra föreningsstämma får inte beslut fattas i andra ärenden än de som angivits i kallelsen.</a:t>
            </a:r>
          </a:p>
          <a:p>
            <a:pPr marL="0" indent="0">
              <a:lnSpc>
                <a:spcPts val="2000"/>
              </a:lnSpc>
              <a:buNone/>
            </a:pPr>
            <a:r>
              <a:rPr lang="sv-SE" sz="1800" dirty="0"/>
              <a:t>När styrelsen kallat till föreningsstämma ska den underrätta revisorerna om detta.</a:t>
            </a:r>
          </a:p>
        </p:txBody>
      </p:sp>
    </p:spTree>
    <p:extLst>
      <p:ext uri="{BB962C8B-B14F-4D97-AF65-F5344CB8AC3E}">
        <p14:creationId xmlns:p14="http://schemas.microsoft.com/office/powerpoint/2010/main" val="19260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§12Ordinarie föreningsstämma hålles före utgången av april månad.</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dirty="0"/>
              <a:t>Anges i § 17</a:t>
            </a:r>
          </a:p>
        </p:txBody>
      </p:sp>
    </p:spTree>
    <p:extLst>
      <p:ext uri="{BB962C8B-B14F-4D97-AF65-F5344CB8AC3E}">
        <p14:creationId xmlns:p14="http://schemas.microsoft.com/office/powerpoint/2010/main" val="7898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4"/>
            <a:ext cx="5257800" cy="4733117"/>
          </a:xfrm>
        </p:spPr>
        <p:txBody>
          <a:bodyPr>
            <a:normAutofit fontScale="77500" lnSpcReduction="20000"/>
          </a:bodyPr>
          <a:lstStyle/>
          <a:p>
            <a:pPr marL="288000" indent="-457200">
              <a:lnSpc>
                <a:spcPts val="2000"/>
              </a:lnSpc>
              <a:buNone/>
            </a:pPr>
            <a:r>
              <a:rPr lang="sv-SE" sz="1800" dirty="0"/>
              <a:t>§13	Vid ordinarie föreningsstämma skall följande ärenden förekomma:</a:t>
            </a:r>
            <a:br>
              <a:rPr lang="sv-SE" sz="1800" dirty="0"/>
            </a:br>
            <a:r>
              <a:rPr lang="sv-SE" sz="1800" dirty="0"/>
              <a:t>Val av mötesordförande</a:t>
            </a:r>
            <a:br>
              <a:rPr lang="sv-SE" sz="1800" dirty="0"/>
            </a:br>
            <a:r>
              <a:rPr lang="sv-SE" sz="1800" dirty="0"/>
              <a:t>Val av mötessekreterare</a:t>
            </a:r>
            <a:br>
              <a:rPr lang="sv-SE" sz="1800" dirty="0"/>
            </a:br>
            <a:r>
              <a:rPr lang="sv-SE" sz="1800" dirty="0"/>
              <a:t>Val av två personer att jämte mötesordförande justera protokollet</a:t>
            </a:r>
            <a:br>
              <a:rPr lang="sv-SE" sz="1800" dirty="0"/>
            </a:br>
            <a:r>
              <a:rPr lang="sv-SE" sz="1800" dirty="0"/>
              <a:t>Frågan om stämman utlysts i behörig ordning</a:t>
            </a:r>
            <a:br>
              <a:rPr lang="sv-SE" sz="1800" dirty="0"/>
            </a:br>
            <a:r>
              <a:rPr lang="sv-SE" sz="1800" dirty="0"/>
              <a:t>Styrelsens och revisorernas berättelser för föregående år</a:t>
            </a:r>
            <a:br>
              <a:rPr lang="sv-SE" sz="1800" dirty="0"/>
            </a:br>
            <a:r>
              <a:rPr lang="sv-SE" sz="1800" dirty="0"/>
              <a:t>Fråga om fastställande av balansräkning</a:t>
            </a:r>
            <a:br>
              <a:rPr lang="sv-SE" sz="1800" dirty="0"/>
            </a:br>
            <a:r>
              <a:rPr lang="sv-SE" sz="1800" dirty="0"/>
              <a:t>Fråga om ansvarsfrihet för styrelsen</a:t>
            </a:r>
            <a:br>
              <a:rPr lang="sv-SE" sz="1800" dirty="0"/>
            </a:br>
            <a:r>
              <a:rPr lang="sv-SE" sz="1800" dirty="0"/>
              <a:t>Beslut i anledning av föreningens vinst eller förlust enligt balansräkningen</a:t>
            </a:r>
            <a:br>
              <a:rPr lang="sv-SE" sz="1800" dirty="0"/>
            </a:br>
            <a:r>
              <a:rPr lang="sv-SE" sz="1800" dirty="0"/>
              <a:t>Bestämmande av ersättning till styrelseledamöterna och revisorerna</a:t>
            </a:r>
            <a:br>
              <a:rPr lang="sv-SE" sz="1800" dirty="0"/>
            </a:br>
            <a:r>
              <a:rPr lang="sv-SE" sz="1800" dirty="0"/>
              <a:t>Beslut om antalet styrelseledamöter jämte suppleanter</a:t>
            </a:r>
            <a:br>
              <a:rPr lang="sv-SE" sz="1800" dirty="0"/>
            </a:br>
            <a:r>
              <a:rPr lang="sv-SE" sz="1800" dirty="0"/>
              <a:t>Val av styrelseledamöter jämte suppleanter</a:t>
            </a:r>
            <a:br>
              <a:rPr lang="sv-SE" sz="1800" dirty="0"/>
            </a:br>
            <a:r>
              <a:rPr lang="sv-SE" sz="1800" dirty="0"/>
              <a:t>Val av revisorer jämte suppleanter</a:t>
            </a:r>
            <a:br>
              <a:rPr lang="sv-SE" sz="1800" dirty="0"/>
            </a:br>
            <a:r>
              <a:rPr lang="sv-SE" sz="1800" dirty="0"/>
              <a:t>Val av valberedning varav en ledamot utses som sammankallande</a:t>
            </a:r>
            <a:br>
              <a:rPr lang="sv-SE" sz="1800" dirty="0"/>
            </a:br>
            <a:r>
              <a:rPr lang="sv-SE" sz="1800" dirty="0"/>
              <a:t>Övriga ärenden</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7331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000" indent="-457200">
              <a:lnSpc>
                <a:spcPts val="1400"/>
              </a:lnSpc>
              <a:spcBef>
                <a:spcPts val="0"/>
              </a:spcBef>
              <a:buNone/>
            </a:pPr>
            <a:r>
              <a:rPr lang="sv-SE" sz="1400" b="1" dirty="0"/>
              <a:t>§ 12. Årsstämma</a:t>
            </a:r>
            <a:br>
              <a:rPr lang="sv-SE" sz="1400" b="1" dirty="0"/>
            </a:br>
            <a:r>
              <a:rPr lang="sv-SE" sz="1400" dirty="0"/>
              <a:t>En ordinarie föreningsstämma, årsstämma, ska hållas före juni månads utgång. Vid årsstämman ska följande ärenden behandlas:</a:t>
            </a:r>
          </a:p>
          <a:p>
            <a:pPr marL="180000" indent="-457200">
              <a:lnSpc>
                <a:spcPts val="1400"/>
              </a:lnSpc>
              <a:spcBef>
                <a:spcPts val="0"/>
              </a:spcBef>
              <a:buNone/>
            </a:pPr>
            <a:r>
              <a:rPr lang="sv-SE" sz="1400" dirty="0"/>
              <a:t>1. Val av ordförande och stämmoordförandens val av protokollförare för stämman</a:t>
            </a:r>
          </a:p>
          <a:p>
            <a:pPr marL="180000" indent="-457200">
              <a:lnSpc>
                <a:spcPts val="1400"/>
              </a:lnSpc>
              <a:spcBef>
                <a:spcPts val="0"/>
              </a:spcBef>
              <a:buNone/>
            </a:pPr>
            <a:r>
              <a:rPr lang="sv-SE" sz="1400" dirty="0"/>
              <a:t>2. Godkännande av röstlängden</a:t>
            </a:r>
          </a:p>
          <a:p>
            <a:pPr marL="180000" indent="-457200">
              <a:lnSpc>
                <a:spcPts val="1400"/>
              </a:lnSpc>
              <a:spcBef>
                <a:spcPts val="0"/>
              </a:spcBef>
              <a:buNone/>
            </a:pPr>
            <a:r>
              <a:rPr lang="sv-SE" sz="1400" dirty="0"/>
              <a:t>3. Val av två (2) justeringspersoner tillika rösträknare</a:t>
            </a:r>
          </a:p>
          <a:p>
            <a:pPr marL="180000" indent="-457200">
              <a:lnSpc>
                <a:spcPts val="1400"/>
              </a:lnSpc>
              <a:spcBef>
                <a:spcPts val="0"/>
              </a:spcBef>
              <a:buNone/>
            </a:pPr>
            <a:r>
              <a:rPr lang="sv-SE" sz="1400" dirty="0"/>
              <a:t>4. Frågan om stämman blivit utlyst i behörig ordning</a:t>
            </a:r>
          </a:p>
          <a:p>
            <a:pPr marL="180000" indent="-457200">
              <a:lnSpc>
                <a:spcPts val="1400"/>
              </a:lnSpc>
              <a:spcBef>
                <a:spcPts val="0"/>
              </a:spcBef>
              <a:buNone/>
            </a:pPr>
            <a:r>
              <a:rPr lang="sv-SE" sz="1400" dirty="0"/>
              <a:t>5. Fastställande av dagordningen</a:t>
            </a:r>
          </a:p>
          <a:p>
            <a:pPr marL="180000" indent="-457200">
              <a:lnSpc>
                <a:spcPts val="1400"/>
              </a:lnSpc>
              <a:spcBef>
                <a:spcPts val="0"/>
              </a:spcBef>
              <a:buNone/>
            </a:pPr>
            <a:r>
              <a:rPr lang="sv-SE" sz="1400" dirty="0"/>
              <a:t>6. Styrelsens verksamhetsberättelse och ekonomiska berättelse </a:t>
            </a:r>
          </a:p>
          <a:p>
            <a:pPr marL="180000" indent="-457200">
              <a:lnSpc>
                <a:spcPts val="1400"/>
              </a:lnSpc>
              <a:spcBef>
                <a:spcPts val="0"/>
              </a:spcBef>
              <a:buNone/>
            </a:pPr>
            <a:r>
              <a:rPr lang="sv-SE" sz="1400" dirty="0"/>
              <a:t>7. Revisorernas berättelse</a:t>
            </a:r>
          </a:p>
          <a:p>
            <a:pPr marL="180000" indent="-457200">
              <a:lnSpc>
                <a:spcPts val="1400"/>
              </a:lnSpc>
              <a:spcBef>
                <a:spcPts val="0"/>
              </a:spcBef>
              <a:buNone/>
            </a:pPr>
            <a:r>
              <a:rPr lang="sv-SE" sz="1400" dirty="0"/>
              <a:t>8. Beslut om fastställande av resultat- och balansräkningen samt om hur vinst eller förlust enligt den fastställda balansräkningen ska disponeras</a:t>
            </a:r>
          </a:p>
          <a:p>
            <a:pPr marL="180000" indent="-457200">
              <a:lnSpc>
                <a:spcPts val="1400"/>
              </a:lnSpc>
              <a:spcBef>
                <a:spcPts val="0"/>
              </a:spcBef>
              <a:buNone/>
            </a:pPr>
            <a:r>
              <a:rPr lang="sv-SE" sz="1400" dirty="0"/>
              <a:t>9. Beslut om ansvarsfrihet åt styrelseledamöterna</a:t>
            </a:r>
          </a:p>
          <a:p>
            <a:pPr marL="180000" indent="-457200">
              <a:lnSpc>
                <a:spcPts val="1400"/>
              </a:lnSpc>
              <a:spcBef>
                <a:spcPts val="0"/>
              </a:spcBef>
              <a:buNone/>
            </a:pPr>
            <a:r>
              <a:rPr lang="sv-SE" sz="1400" dirty="0"/>
              <a:t>10. Frågan om arvode till styrelseledamöterna och revisorerna</a:t>
            </a:r>
          </a:p>
          <a:p>
            <a:pPr marL="180000" indent="-457200">
              <a:lnSpc>
                <a:spcPts val="1400"/>
              </a:lnSpc>
              <a:spcBef>
                <a:spcPts val="0"/>
              </a:spcBef>
              <a:buNone/>
            </a:pPr>
            <a:r>
              <a:rPr lang="sv-SE" sz="1400" dirty="0"/>
              <a:t>11. Beslut om antal styrelsemedlemmar för kommande verksamhetsår</a:t>
            </a:r>
          </a:p>
          <a:p>
            <a:pPr marL="180000" indent="-457200">
              <a:lnSpc>
                <a:spcPts val="1400"/>
              </a:lnSpc>
              <a:spcBef>
                <a:spcPts val="0"/>
              </a:spcBef>
              <a:buNone/>
            </a:pPr>
            <a:r>
              <a:rPr lang="sv-SE" sz="1400" dirty="0"/>
              <a:t>12. Val av styrelseledamöter och eventuella styrelsesuppleanter</a:t>
            </a:r>
          </a:p>
          <a:p>
            <a:pPr marL="180000" indent="-457200">
              <a:lnSpc>
                <a:spcPts val="1400"/>
              </a:lnSpc>
              <a:spcBef>
                <a:spcPts val="0"/>
              </a:spcBef>
              <a:buNone/>
            </a:pPr>
            <a:r>
              <a:rPr lang="sv-SE" sz="1400" dirty="0"/>
              <a:t>13. Val av styrelsens ordförande och kassör</a:t>
            </a:r>
          </a:p>
          <a:p>
            <a:pPr marL="180000" indent="-457200">
              <a:lnSpc>
                <a:spcPts val="1400"/>
              </a:lnSpc>
              <a:spcBef>
                <a:spcPts val="0"/>
              </a:spcBef>
              <a:buNone/>
            </a:pPr>
            <a:r>
              <a:rPr lang="sv-SE" sz="1400" dirty="0"/>
              <a:t>14. Val av revisorer och eventuella revisorssuppleanter</a:t>
            </a:r>
          </a:p>
          <a:p>
            <a:pPr marL="180000" indent="-457200">
              <a:lnSpc>
                <a:spcPts val="1400"/>
              </a:lnSpc>
              <a:spcBef>
                <a:spcPts val="0"/>
              </a:spcBef>
              <a:buNone/>
            </a:pPr>
            <a:r>
              <a:rPr lang="sv-SE" sz="1400" dirty="0"/>
              <a:t>15. Val av valberedning, minst två (2) personer, var av en (1) är sammankallande</a:t>
            </a:r>
          </a:p>
          <a:p>
            <a:pPr marL="180000" indent="-457200">
              <a:lnSpc>
                <a:spcPts val="1400"/>
              </a:lnSpc>
              <a:spcBef>
                <a:spcPts val="0"/>
              </a:spcBef>
              <a:buNone/>
            </a:pPr>
            <a:r>
              <a:rPr lang="sv-SE" sz="1400" dirty="0"/>
              <a:t>16. Övriga ärenden som styrelsens propositioner och medlemsmotioner.</a:t>
            </a:r>
          </a:p>
          <a:p>
            <a:pPr marL="180000" indent="-457200">
              <a:lnSpc>
                <a:spcPts val="1400"/>
              </a:lnSpc>
              <a:spcBef>
                <a:spcPts val="0"/>
              </a:spcBef>
              <a:buNone/>
            </a:pPr>
            <a:r>
              <a:rPr lang="sv-SE" sz="1400" dirty="0"/>
              <a:t>17. Övriga frågor</a:t>
            </a:r>
          </a:p>
        </p:txBody>
      </p:sp>
    </p:spTree>
    <p:extLst>
      <p:ext uri="{BB962C8B-B14F-4D97-AF65-F5344CB8AC3E}">
        <p14:creationId xmlns:p14="http://schemas.microsoft.com/office/powerpoint/2010/main" val="86309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AD077A-CB73-E64E-C1EA-46346CF5607E}"/>
              </a:ext>
            </a:extLst>
          </p:cNvPr>
          <p:cNvSpPr>
            <a:spLocks noGrp="1"/>
          </p:cNvSpPr>
          <p:nvPr>
            <p:ph type="title"/>
          </p:nvPr>
        </p:nvSpPr>
        <p:spPr/>
        <p:txBody>
          <a:bodyPr/>
          <a:lstStyle/>
          <a:p>
            <a:r>
              <a:rPr lang="sv-SE" dirty="0"/>
              <a:t>Nyheter som kräver förändring i stadgarna</a:t>
            </a:r>
          </a:p>
        </p:txBody>
      </p:sp>
      <p:sp>
        <p:nvSpPr>
          <p:cNvPr id="3" name="Platshållare för innehåll 2">
            <a:extLst>
              <a:ext uri="{FF2B5EF4-FFF2-40B4-BE49-F238E27FC236}">
                <a16:creationId xmlns:a16="http://schemas.microsoft.com/office/drawing/2014/main" id="{8305D9F0-A3D4-E28E-FAE4-66C61D4DD262}"/>
              </a:ext>
            </a:extLst>
          </p:cNvPr>
          <p:cNvSpPr>
            <a:spLocks noGrp="1"/>
          </p:cNvSpPr>
          <p:nvPr>
            <p:ph idx="1"/>
          </p:nvPr>
        </p:nvSpPr>
        <p:spPr/>
        <p:txBody>
          <a:bodyPr>
            <a:normAutofit/>
          </a:bodyPr>
          <a:lstStyle/>
          <a:p>
            <a:pPr marL="0" indent="0">
              <a:spcBef>
                <a:spcPts val="200"/>
              </a:spcBef>
              <a:spcAft>
                <a:spcPts val="6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Förslag från Anders </a:t>
            </a:r>
            <a:r>
              <a:rPr lang="sv-SE" sz="1800" b="0" dirty="0" err="1">
                <a:effectLst/>
                <a:latin typeface="Calibri" panose="020F0502020204030204" pitchFamily="34" charset="0"/>
                <a:ea typeface="Calibri" panose="020F0502020204030204" pitchFamily="34" charset="0"/>
                <a:cs typeface="Times New Roman" panose="02020603050405020304" pitchFamily="18" charset="0"/>
              </a:rPr>
              <a:t>Lindauer</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på Folkets Hus och Parker, i linje med föreningslagen (Lag (2018:672) med bestämmelser för ekonomiska föreningar, med ändringar införda i SFS 2023:775. Detta har sedan bearbetats av Sven Ringmar, Johan Wretman och Tee Petersson.</a:t>
            </a:r>
            <a:endParaRPr lang="sv-SE" sz="18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spcAft>
                <a:spcPts val="6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Vissa paragrafer har kompletterats, ändrats eller tagits bort, även om de flesta är oförändrade i sak. Ett antal nya paragrafer har tillkommit, med nyheter eller omformulerade bestämmelser.</a:t>
            </a:r>
          </a:p>
          <a:p>
            <a:pPr marL="0" indent="0">
              <a:spcBef>
                <a:spcPts val="200"/>
              </a:spcBef>
              <a:spcAft>
                <a:spcPts val="600"/>
              </a:spcAft>
              <a:buNone/>
            </a:pPr>
            <a:r>
              <a:rPr lang="sv-SE" sz="2000" b="1" dirty="0">
                <a:effectLst/>
                <a:latin typeface="Calibri Light" panose="020F0302020204030204" pitchFamily="34" charset="0"/>
                <a:ea typeface="Times New Roman" panose="02020603050405020304" pitchFamily="18" charset="0"/>
                <a:cs typeface="Times New Roman" panose="02020603050405020304" pitchFamily="18" charset="0"/>
              </a:rPr>
              <a:t>De viktigaste förändringarna:</a:t>
            </a:r>
          </a:p>
          <a:p>
            <a:pPr>
              <a:spcAft>
                <a:spcPts val="600"/>
              </a:spcAf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Villkor för medlemskap förtydligas, insats 100kr, som utgör gåva. </a:t>
            </a:r>
            <a:br>
              <a:rPr lang="sv-SE" sz="1800" kern="100" dirty="0">
                <a:effectLst/>
                <a:latin typeface="Calibri" panose="020F0502020204030204" pitchFamily="34" charset="0"/>
                <a:ea typeface="Calibri" panose="020F0502020204030204" pitchFamily="34" charset="0"/>
                <a:cs typeface="Times New Roman" panose="02020603050405020304" pitchFamily="18" charset="0"/>
              </a:rPr>
            </a:b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Begreppen andel och andelsägare, förekommer inte längre och ska tas bort i all kommunikation. Insats återbetalas inte, liksom inte heller andel gör, men som kan misstolkas.</a:t>
            </a:r>
          </a:p>
          <a:p>
            <a:pPr>
              <a:spcAft>
                <a:spcPts val="600"/>
              </a:spcAf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Nya regler för styrelsens bemanning, lägst 3 och högst 7 ledamöter, högst 3 suppleanter. Vilket är ett mer definitivt antal, men som inte kräver suppleanter.</a:t>
            </a:r>
          </a:p>
          <a:p>
            <a:pPr>
              <a:spcAft>
                <a:spcPts val="600"/>
              </a:spcAf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Nya regler för ändring av stadgar, som innebär att ändringar kan genomföras på ett årsmöte med 2/3, kvalificerad majoritet, jämfört med nuvarande stadgar som kräver två årsmöten.</a:t>
            </a:r>
          </a:p>
        </p:txBody>
      </p:sp>
    </p:spTree>
    <p:extLst>
      <p:ext uri="{BB962C8B-B14F-4D97-AF65-F5344CB8AC3E}">
        <p14:creationId xmlns:p14="http://schemas.microsoft.com/office/powerpoint/2010/main" val="2400552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Ingen motsvarande paragraf finns</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13. Ekonomisk berättelse och revisionsberättelse</a:t>
            </a:r>
            <a:endParaRPr lang="sv-SE" sz="1800" dirty="0"/>
          </a:p>
          <a:p>
            <a:pPr marL="0" indent="0">
              <a:lnSpc>
                <a:spcPts val="2000"/>
              </a:lnSpc>
              <a:buNone/>
            </a:pPr>
            <a:r>
              <a:rPr lang="sv-SE" sz="1800" dirty="0"/>
              <a:t>Styrelsen ska lämna ekonomisk berättelse till revisorerna senast sex (6) veckor före ordinarie föreningsstämma (årsstämman). Revisorerna skall lämna berättelsen över sin granskning till styrelsen senast tre (3) veckor innan årsstämman.</a:t>
            </a:r>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233131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§14Varje medlem som utgöres av sammanslutning, äger vid föreningsstämma rätt till representation med ett ombud för varje andel, dock maximalt tre ombud.</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15. Rösträtt</a:t>
            </a:r>
          </a:p>
          <a:p>
            <a:pPr marL="0" indent="0">
              <a:lnSpc>
                <a:spcPts val="2000"/>
              </a:lnSpc>
              <a:buNone/>
            </a:pPr>
            <a:r>
              <a:rPr lang="sv-SE" sz="1800" dirty="0"/>
              <a:t>Vid föreningsstämma har varje medlem en (1) röst. Medlem som utgöres av sammanslutning har en (1) röst. </a:t>
            </a:r>
          </a:p>
          <a:p>
            <a:pPr marL="0" indent="0">
              <a:lnSpc>
                <a:spcPts val="2000"/>
              </a:lnSpc>
              <a:buNone/>
            </a:pPr>
            <a:r>
              <a:rPr lang="sv-SE" sz="1800" dirty="0"/>
              <a:t>Medlem får företrädas av ombud som är make/maka/sambo, annan medlem eller ställföreträdare för annan medlem. Ett ombud får endast företräda en (1) medlem.</a:t>
            </a:r>
          </a:p>
          <a:p>
            <a:pPr marL="0" indent="0">
              <a:lnSpc>
                <a:spcPts val="2000"/>
              </a:lnSpc>
              <a:buNone/>
            </a:pPr>
            <a:r>
              <a:rPr lang="sv-SE" sz="1800" dirty="0"/>
              <a:t>Fullmakt för ombud ska senast dagen före stämman vara styrelsen tillhanda. Fullmakten ska vara dagtecknad samt inte äldre än ett (1) år.</a:t>
            </a:r>
          </a:p>
          <a:p>
            <a:pPr marL="0" indent="0">
              <a:lnSpc>
                <a:spcPts val="2000"/>
              </a:lnSpc>
              <a:buNone/>
            </a:pPr>
            <a:endParaRPr lang="sv-SE" sz="1800"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252126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§15Ärende, som av medlem anmälts till ordinarie föreningsstämma, skall upptagas till behandling om anmälan skett till styrelsen senast en månad före föreningsstämman.</a:t>
            </a:r>
            <a:br>
              <a:rPr lang="sv-SE" sz="1800" dirty="0"/>
            </a:br>
            <a:br>
              <a:rPr lang="sv-SE" sz="1800" dirty="0"/>
            </a:br>
            <a:r>
              <a:rPr lang="sv-SE" sz="1800" dirty="0"/>
              <a:t>Nominering till styrelsen jämte suppleanter och revisorer skall göras till valberedningen en månad före ordinarie årsstämma.	</a:t>
            </a:r>
          </a:p>
          <a:p>
            <a:pPr marL="288000" indent="-457200">
              <a:lnSpc>
                <a:spcPts val="2000"/>
              </a:lnSpc>
              <a:buNone/>
            </a:pPr>
            <a:endParaRPr lang="sv-SE" sz="1800"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14. Motioner</a:t>
            </a:r>
            <a:endParaRPr lang="sv-SE" sz="1800" dirty="0"/>
          </a:p>
          <a:p>
            <a:pPr marL="0" indent="0">
              <a:lnSpc>
                <a:spcPts val="2000"/>
              </a:lnSpc>
              <a:buNone/>
            </a:pPr>
            <a:r>
              <a:rPr lang="sv-SE" sz="1800" dirty="0"/>
              <a:t>Ärende som medlem önskar hänskjuta till årsstämma skall skriftligen anmälas till styrelsen senast en (1) månad före stämman.</a:t>
            </a:r>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412999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Ingen motsvarande paragraf finns</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16. Beslut</a:t>
            </a:r>
            <a:endParaRPr lang="sv-SE" sz="1800" dirty="0"/>
          </a:p>
          <a:p>
            <a:pPr marL="0" indent="0">
              <a:lnSpc>
                <a:spcPts val="2000"/>
              </a:lnSpc>
              <a:buNone/>
            </a:pPr>
            <a:r>
              <a:rPr lang="sv-SE" sz="1800" dirty="0"/>
              <a:t>Beslut av föreningsstämman och styrelsen utgörs av den mening som fått mer än hälften av de angivna rösterna. Vid lika röstetal har ordförande utslagsröst.  </a:t>
            </a:r>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313665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0" indent="0">
              <a:lnSpc>
                <a:spcPts val="2000"/>
              </a:lnSpc>
              <a:buNone/>
            </a:pPr>
            <a:r>
              <a:rPr lang="sv-SE" sz="1800" dirty="0"/>
              <a:t>Ingen motsvarande paragraf finns</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18. Vinstfördelning</a:t>
            </a:r>
          </a:p>
          <a:p>
            <a:pPr marL="0" indent="0">
              <a:lnSpc>
                <a:spcPts val="2000"/>
              </a:lnSpc>
              <a:buNone/>
            </a:pPr>
            <a:r>
              <a:rPr lang="sv-SE" sz="1800" dirty="0"/>
              <a:t>Fritt eget kapital enlig fastställd balansräkning ska enligt föreningsstämmans beslut, föras i ny räkning och/eller fonderas för särskilt ändamål.</a:t>
            </a:r>
          </a:p>
        </p:txBody>
      </p:sp>
    </p:spTree>
    <p:extLst>
      <p:ext uri="{BB962C8B-B14F-4D97-AF65-F5344CB8AC3E}">
        <p14:creationId xmlns:p14="http://schemas.microsoft.com/office/powerpoint/2010/main" val="299178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§16Ändring av föreningens stadgar fattas av två på varandra följande föreningsstämmor, varav den ena skall vara ordinarie föreningsstämma. Samma ordning gäller för beslut om eventuell upplösning av föreningen.</a:t>
            </a:r>
          </a:p>
          <a:p>
            <a:pPr marL="288000" indent="-457200">
              <a:lnSpc>
                <a:spcPts val="2000"/>
              </a:lnSpc>
              <a:buNone/>
            </a:pPr>
            <a:r>
              <a:rPr lang="sv-SE" sz="1800" dirty="0"/>
              <a:t>§17Om minst en tredjedel av föreningens medlemmar begär att extra stämma skall hållas är styrelsen skyldig att kalla till sådan.</a:t>
            </a:r>
          </a:p>
          <a:p>
            <a:pPr marL="288000" indent="-457200">
              <a:lnSpc>
                <a:spcPts val="2000"/>
              </a:lnSpc>
              <a:buNone/>
            </a:pPr>
            <a:endParaRPr lang="sv-SE" sz="1800"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20. Stadgeändring</a:t>
            </a:r>
            <a:endParaRPr lang="sv-SE" sz="1800" dirty="0"/>
          </a:p>
          <a:p>
            <a:pPr marL="0" indent="0">
              <a:lnSpc>
                <a:spcPts val="2000"/>
              </a:lnSpc>
              <a:buNone/>
            </a:pPr>
            <a:r>
              <a:rPr lang="sv-SE" sz="1800" dirty="0"/>
              <a:t>Föreningsstämman antar stadgar och fattar beslut om ändringar och tillägg. Ändringar kan ske på en stämma om beslutet tas med kvalificerad majoritet (2/3).</a:t>
            </a:r>
          </a:p>
          <a:p>
            <a:pPr marL="0" indent="0">
              <a:lnSpc>
                <a:spcPts val="2000"/>
              </a:lnSpc>
              <a:buNone/>
            </a:pPr>
            <a:r>
              <a:rPr lang="sv-SE" sz="1800" dirty="0"/>
              <a:t>Om resultatet av stämmans omröstning inte når 2/3 majoritet, men över hälften av rösterna, kan frågan tas upp på en följande extra stämma då beslut utgörs av den mening som fått mer än hälften av de avgivna rösterna. Vid lika röstetal har ordförande utslagsröst. </a:t>
            </a:r>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358971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fontScale="92500"/>
          </a:bodyPr>
          <a:lstStyle/>
          <a:p>
            <a:pPr marL="288000" indent="-457200">
              <a:lnSpc>
                <a:spcPts val="2000"/>
              </a:lnSpc>
              <a:buNone/>
            </a:pPr>
            <a:r>
              <a:rPr lang="sv-SE" sz="1800" dirty="0"/>
              <a:t>§18Vid det slutliga beslutet om föreningens upplösning skall även beslutas om hur behållna tillgångar skall fördelas.</a:t>
            </a:r>
          </a:p>
          <a:p>
            <a:pPr marL="288000" indent="-457200">
              <a:lnSpc>
                <a:spcPts val="2000"/>
              </a:lnSpc>
              <a:buNone/>
            </a:pPr>
            <a:r>
              <a:rPr lang="sv-SE" sz="1800" dirty="0"/>
              <a:t>	Först skall de medlemmar som är kvar i föreningen vid upplösningen få tillbaka inbetalda insatser eller återbetalning i proportion därtill om behållningen ej räcker till full betalning.</a:t>
            </a:r>
          </a:p>
          <a:p>
            <a:pPr marL="288000" indent="-457200">
              <a:lnSpc>
                <a:spcPts val="2000"/>
              </a:lnSpc>
              <a:buNone/>
            </a:pPr>
            <a:r>
              <a:rPr lang="sv-SE" sz="1800" dirty="0"/>
              <a:t>	Därefter skall eventuellt återstående behållning antingen överlämnas till Folkets Hus Riksorganisation eller Folkets Parkers Riksorganisation eller Nacka kommun i nämnd ordning.</a:t>
            </a:r>
          </a:p>
          <a:p>
            <a:pPr marL="288000" indent="-457200">
              <a:lnSpc>
                <a:spcPts val="2000"/>
              </a:lnSpc>
              <a:buNone/>
            </a:pPr>
            <a:r>
              <a:rPr lang="sv-SE" sz="1800" dirty="0"/>
              <a:t>	Tillgångarna skall förvaltas och överlämnas till en eventuell ny förening som bildas med i huvudsak samma ändamål som Boo Folkets Hus Förening och har sitt säte i Nacka kommun.</a:t>
            </a:r>
          </a:p>
          <a:p>
            <a:pPr marL="288000" indent="-457200">
              <a:lnSpc>
                <a:spcPts val="2000"/>
              </a:lnSpc>
              <a:buNone/>
            </a:pPr>
            <a:endParaRPr lang="sv-SE" sz="1800" dirty="0"/>
          </a:p>
          <a:p>
            <a:pPr marL="288000" indent="-457200">
              <a:lnSpc>
                <a:spcPts val="2000"/>
              </a:lnSpc>
              <a:buNone/>
            </a:pPr>
            <a:endParaRPr lang="sv-SE" sz="1800"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19. Upplösning av föreningen</a:t>
            </a:r>
          </a:p>
          <a:p>
            <a:pPr marL="0" indent="0">
              <a:lnSpc>
                <a:spcPts val="2000"/>
              </a:lnSpc>
              <a:buNone/>
            </a:pPr>
            <a:r>
              <a:rPr lang="sv-SE" sz="1800" dirty="0"/>
              <a:t>För upplösning av föreningen fodras att beslutet är fattat på två (2) av varandra följande föreningsstämmor varav den ena ska vara ordinarie stämma.</a:t>
            </a:r>
          </a:p>
          <a:p>
            <a:pPr marL="0" indent="0">
              <a:lnSpc>
                <a:spcPts val="2000"/>
              </a:lnSpc>
              <a:buNone/>
            </a:pPr>
            <a:r>
              <a:rPr lang="sv-SE" sz="1800" dirty="0"/>
              <a:t>Eventuellt återstående behållning ska enligt beslut i samband med likvidationsbeslut överlämnas till Riksorganisationen Folkets Hus och Parker, eller Nacka kommun i nämnd ordning. </a:t>
            </a:r>
          </a:p>
          <a:p>
            <a:pPr marL="0" indent="0">
              <a:lnSpc>
                <a:spcPts val="2000"/>
              </a:lnSpc>
              <a:buNone/>
            </a:pPr>
            <a:r>
              <a:rPr lang="sv-SE" sz="1800" dirty="0"/>
              <a:t>Tillgångarna ska av mottagaren förvaltas och överlämnas till ny förening som kan bildas med i huvudsak samma ändamål som föreningens och vilken styrelse har sitt säte i Nacka kommun.</a:t>
            </a:r>
          </a:p>
          <a:p>
            <a:pPr marL="0" indent="0">
              <a:lnSpc>
                <a:spcPts val="2000"/>
              </a:lnSpc>
              <a:buNone/>
            </a:pPr>
            <a:r>
              <a:rPr lang="sv-SE" sz="1800" dirty="0"/>
              <a:t>För upplösning av föreningen fodras att beslutet är fattat på två (2) av varandra följande föreningsstämmor varav den ena ska vara ordinarie stämma.</a:t>
            </a:r>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127068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Ingen motsvarande paragraf finns</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21. Övrigt</a:t>
            </a:r>
            <a:endParaRPr lang="sv-SE" sz="1800" dirty="0"/>
          </a:p>
          <a:p>
            <a:pPr marL="0" indent="0">
              <a:lnSpc>
                <a:spcPts val="2000"/>
              </a:lnSpc>
              <a:buNone/>
            </a:pPr>
            <a:r>
              <a:rPr lang="sv-SE" sz="1800" dirty="0"/>
              <a:t>Att dessa stadgar antagits vid föreningens årsstämma den 2024-xx-xx intygas.</a:t>
            </a:r>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dirty="0"/>
          </a:p>
          <a:p>
            <a:pPr marL="0" indent="0">
              <a:lnSpc>
                <a:spcPts val="2000"/>
              </a:lnSpc>
              <a:buNone/>
            </a:pPr>
            <a:endParaRPr lang="sv-SE" sz="1800" i="1" dirty="0"/>
          </a:p>
          <a:p>
            <a:pPr marL="0" indent="0">
              <a:lnSpc>
                <a:spcPts val="2000"/>
              </a:lnSpc>
              <a:buNone/>
            </a:pPr>
            <a:endParaRPr lang="sv-SE" sz="1800" dirty="0"/>
          </a:p>
        </p:txBody>
      </p:sp>
    </p:spTree>
    <p:extLst>
      <p:ext uri="{BB962C8B-B14F-4D97-AF65-F5344CB8AC3E}">
        <p14:creationId xmlns:p14="http://schemas.microsoft.com/office/powerpoint/2010/main" val="217402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AD077A-CB73-E64E-C1EA-46346CF5607E}"/>
              </a:ext>
            </a:extLst>
          </p:cNvPr>
          <p:cNvSpPr>
            <a:spLocks noGrp="1"/>
          </p:cNvSpPr>
          <p:nvPr>
            <p:ph type="title"/>
          </p:nvPr>
        </p:nvSpPr>
        <p:spPr/>
        <p:txBody>
          <a:bodyPr/>
          <a:lstStyle/>
          <a:p>
            <a:r>
              <a:rPr lang="sv-SE" dirty="0"/>
              <a:t>Nyheter som kräver förändring i stadgarna</a:t>
            </a:r>
          </a:p>
        </p:txBody>
      </p:sp>
      <p:sp>
        <p:nvSpPr>
          <p:cNvPr id="3" name="Platshållare för innehåll 2">
            <a:extLst>
              <a:ext uri="{FF2B5EF4-FFF2-40B4-BE49-F238E27FC236}">
                <a16:creationId xmlns:a16="http://schemas.microsoft.com/office/drawing/2014/main" id="{8305D9F0-A3D4-E28E-FAE4-66C61D4DD262}"/>
              </a:ext>
            </a:extLst>
          </p:cNvPr>
          <p:cNvSpPr>
            <a:spLocks noGrp="1"/>
          </p:cNvSpPr>
          <p:nvPr>
            <p:ph idx="1"/>
          </p:nvPr>
        </p:nvSpPr>
        <p:spPr/>
        <p:txBody>
          <a:bodyPr>
            <a:normAutofit fontScale="92500" lnSpcReduction="20000"/>
          </a:bodyPr>
          <a:lstStyle/>
          <a:p>
            <a:pPr marL="0" indent="0">
              <a:spcBef>
                <a:spcPts val="200"/>
              </a:spcBef>
              <a:spcAft>
                <a:spcPts val="600"/>
              </a:spcAft>
              <a:buNone/>
            </a:pPr>
            <a:r>
              <a:rPr lang="sv-SE" sz="2000" b="1" dirty="0">
                <a:effectLst/>
                <a:latin typeface="Calibri Light" panose="020F0302020204030204" pitchFamily="34" charset="0"/>
                <a:ea typeface="Times New Roman" panose="02020603050405020304" pitchFamily="18" charset="0"/>
                <a:cs typeface="Times New Roman" panose="02020603050405020304" pitchFamily="18" charset="0"/>
              </a:rPr>
              <a:t>Förtydliganden</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avgång, uppsägning, uteslutning mm </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beslut om firmateckning </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medlems insats i ny paragraf</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firmateckning</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revisorers bemanning, stämman väljer 1 eller 2 revisorer och högst två revisorssuppleanter </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kallelse till årsstämma, där tider förändras till tidigast 6 veckor och senast 4 veckor innan sårsstämman</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årsstämmans dagordning har kompletterats</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tillgänglighet till årsredovisning och revisionsberättelse</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tillgänglighet för motioner</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rösträtt på årsstämman</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beslut på årsstämman</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vinstdelning</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upplösning av föreningen</a:t>
            </a:r>
          </a:p>
          <a:p>
            <a:pPr marL="342900" lvl="0" indent="-342900">
              <a:spcBef>
                <a:spcPts val="0"/>
              </a:spcBef>
              <a:spcAft>
                <a:spcPts val="800"/>
              </a:spcAft>
              <a:buFont typeface="Symbol" pitchFamily="2"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om intygande av ändringar av stadgar i nya paragraf</a:t>
            </a:r>
          </a:p>
        </p:txBody>
      </p:sp>
    </p:spTree>
    <p:extLst>
      <p:ext uri="{BB962C8B-B14F-4D97-AF65-F5344CB8AC3E}">
        <p14:creationId xmlns:p14="http://schemas.microsoft.com/office/powerpoint/2010/main" val="87339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lstStyle/>
          <a:p>
            <a:pPr marL="0" indent="0">
              <a:buNone/>
            </a:pPr>
            <a:r>
              <a:rPr lang="sv-SE" sz="1800" dirty="0">
                <a:effectLst/>
                <a:latin typeface="Calibri" panose="020F0502020204030204" pitchFamily="34" charset="0"/>
                <a:ea typeface="Arial" panose="020B0604020202020204" pitchFamily="34" charset="0"/>
                <a:cs typeface="Arial" panose="020B0604020202020204" pitchFamily="34" charset="0"/>
              </a:rPr>
              <a:t>§1 Föreningens firma är Boo Folkets Hus Förening.</a:t>
            </a:r>
          </a:p>
          <a:p>
            <a:endParaRPr lang="sv-SE" dirty="0"/>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 Föreningens namn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SE"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Föreningens namn (firma) är Boo Folkets Hus förening.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803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§2 Föreningen har till ändamål att till medlemmarna, till dem anslutna medlemmar, till övriga i Nacka kommun verksamma organisationer och sammanslutningar samt till enskilda uthyra lokaler för möten, fester, teater, film, dans, musik, lek mm samt att för allmänheten driva programverksamhet samt därmed sammanhängande aktiviteter.</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b="1" dirty="0"/>
              <a:t>§ 2. Ändamål och verksamhet</a:t>
            </a:r>
            <a:endParaRPr lang="sv-SE" sz="1800" dirty="0"/>
          </a:p>
          <a:p>
            <a:pPr marL="0" indent="0">
              <a:lnSpc>
                <a:spcPts val="2000"/>
              </a:lnSpc>
              <a:buNone/>
            </a:pPr>
            <a:r>
              <a:rPr lang="sv-SE" sz="1800" dirty="0"/>
              <a:t>Föreningens har till ändamål att till medlemmarna, till dem anslutna medlemmar, till övriga i Nacka kommun verksamma organisationer och sammanslutningar samt till enskilda uthyra lokaler för möten, fester, teater, film, dans, musik, lek mm samt att för allmänheten driva programverksamhet samt därmed sammanhängande aktiviteter.</a:t>
            </a:r>
          </a:p>
        </p:txBody>
      </p:sp>
    </p:spTree>
    <p:extLst>
      <p:ext uri="{BB962C8B-B14F-4D97-AF65-F5344CB8AC3E}">
        <p14:creationId xmlns:p14="http://schemas.microsoft.com/office/powerpoint/2010/main" val="313413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buNone/>
            </a:pPr>
            <a:r>
              <a:rPr lang="sv-SE" sz="1800" dirty="0"/>
              <a:t>§3 Styrelsen har sitt säte i kommundelen Boo inom Nacka kommun.</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b="1" dirty="0"/>
              <a:t>§ 3. Föreningens säte</a:t>
            </a:r>
          </a:p>
          <a:p>
            <a:pPr marL="0" indent="0">
              <a:buNone/>
            </a:pPr>
            <a:r>
              <a:rPr lang="sv-SE" sz="1800" dirty="0"/>
              <a:t>Föreningens styrelse har sitt säte i Nacka Kommun. </a:t>
            </a:r>
          </a:p>
        </p:txBody>
      </p:sp>
    </p:spTree>
    <p:extLst>
      <p:ext uri="{BB962C8B-B14F-4D97-AF65-F5344CB8AC3E}">
        <p14:creationId xmlns:p14="http://schemas.microsoft.com/office/powerpoint/2010/main" val="1638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§4	Medlemskap i Boo Folkets Hus Förening erhålles genom att insats för minst en andel erlägges. Varje andel motsvarar en insats å ett hundra kronor (100,-). Insats erlägges kontant vid anmodan. Insats är ej ränteavkastande. Andelsägare har inte rätt att återfå inbetald insats i annat fall än vid föreningens upplösning. Andel kan ej ärvas eller på annat sätt överlåtas.</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900" b="1" dirty="0"/>
              <a:t>§ 4. Medlemskap</a:t>
            </a:r>
            <a:endParaRPr lang="sv-SE" sz="1900" dirty="0"/>
          </a:p>
          <a:p>
            <a:pPr marL="0" indent="0">
              <a:lnSpc>
                <a:spcPts val="2000"/>
              </a:lnSpc>
              <a:buNone/>
            </a:pPr>
            <a:r>
              <a:rPr lang="sv-SE" sz="1800" dirty="0"/>
              <a:t>Till medlem kan antas sökande, fysisk eller juridisk person, som antas följa föreningens grundläggande idé om jämlikhet, jämställdhet och allas lika värde. Som medlem följer man föreningens stadgar och beslut.   </a:t>
            </a:r>
          </a:p>
          <a:p>
            <a:pPr marL="0" indent="0">
              <a:lnSpc>
                <a:spcPts val="2000"/>
              </a:lnSpc>
              <a:buNone/>
            </a:pPr>
            <a:r>
              <a:rPr lang="sv-SE" sz="1800" dirty="0"/>
              <a:t>Ansökan om medlemskap görs skriftligt till föreningen på av föreningen tillhandahållet formulär. Av ansökan ska framgå den sökandes födelsedata samt kontaktuppgifter såsom bostadsadress och i förekommande fall e-post och mobilnummer.</a:t>
            </a:r>
          </a:p>
          <a:p>
            <a:pPr marL="0" indent="0">
              <a:lnSpc>
                <a:spcPts val="2000"/>
              </a:lnSpc>
              <a:buNone/>
            </a:pPr>
            <a:r>
              <a:rPr lang="sv-SE" sz="1800" dirty="0"/>
              <a:t>Ansökan om medlemskap prövas av styrelsen eller av den styrelsen utser. </a:t>
            </a:r>
          </a:p>
          <a:p>
            <a:pPr marL="0" indent="0">
              <a:lnSpc>
                <a:spcPts val="2000"/>
              </a:lnSpc>
              <a:buNone/>
            </a:pPr>
            <a:r>
              <a:rPr lang="sv-SE" sz="1800" kern="100" dirty="0">
                <a:latin typeface="Aptos" panose="020B0004020202020204" pitchFamily="34" charset="0"/>
                <a:ea typeface="Aptos" panose="020B0004020202020204" pitchFamily="34" charset="0"/>
                <a:cs typeface="Times New Roman" panose="02020603050405020304" pitchFamily="18" charset="0"/>
              </a:rPr>
              <a:t>Medlemskapet gäller från den dag styrelsen tagit beslut och när avgiften är betald. </a:t>
            </a:r>
          </a:p>
        </p:txBody>
      </p:sp>
    </p:spTree>
    <p:extLst>
      <p:ext uri="{BB962C8B-B14F-4D97-AF65-F5344CB8AC3E}">
        <p14:creationId xmlns:p14="http://schemas.microsoft.com/office/powerpoint/2010/main" val="206608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Ingen motsvarande paragraf finns</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5. Insats</a:t>
            </a:r>
          </a:p>
          <a:p>
            <a:pPr marL="0" indent="0">
              <a:lnSpc>
                <a:spcPts val="2000"/>
              </a:lnSpc>
              <a:buNone/>
            </a:pPr>
            <a:r>
              <a:rPr lang="sv-SE" sz="1800" dirty="0"/>
              <a:t>Medlem ska delta i föreningen med ett insatsbelopp om 100 kr. Medlem kan delta med obegränsat antal insatser. </a:t>
            </a:r>
          </a:p>
          <a:p>
            <a:pPr marL="0" indent="0">
              <a:lnSpc>
                <a:spcPts val="2000"/>
              </a:lnSpc>
              <a:buNone/>
            </a:pPr>
            <a:r>
              <a:rPr lang="sv-SE" sz="1800" dirty="0"/>
              <a:t>Insatsbeloppet ska betalas till föreningens konto senast två (2) veckor efter att medlemskap beviljats.</a:t>
            </a:r>
          </a:p>
          <a:p>
            <a:pPr marL="0" indent="0">
              <a:lnSpc>
                <a:spcPts val="2000"/>
              </a:lnSpc>
              <a:buNone/>
            </a:pPr>
            <a:r>
              <a:rPr lang="sv-SE" sz="1800" dirty="0"/>
              <a:t>Medlemmar har inte rätt att återfå inbetald insats. </a:t>
            </a:r>
          </a:p>
          <a:p>
            <a:pPr marL="0" indent="0">
              <a:lnSpc>
                <a:spcPts val="2000"/>
              </a:lnSpc>
              <a:buNone/>
            </a:pPr>
            <a:r>
              <a:rPr lang="sv-SE" sz="1800" dirty="0"/>
              <a:t>Medlemskap och insats kan ej ärvas eller på annat sätt överlåtas.</a:t>
            </a:r>
          </a:p>
          <a:p>
            <a:pPr marL="0" indent="0">
              <a:lnSpc>
                <a:spcPts val="2000"/>
              </a:lnSpc>
              <a:buNone/>
            </a:pPr>
            <a:endParaRPr lang="sv-SE" sz="1800" dirty="0"/>
          </a:p>
        </p:txBody>
      </p:sp>
    </p:spTree>
    <p:extLst>
      <p:ext uri="{BB962C8B-B14F-4D97-AF65-F5344CB8AC3E}">
        <p14:creationId xmlns:p14="http://schemas.microsoft.com/office/powerpoint/2010/main" val="175171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8FA93D-F98C-55AD-DC5A-897379EE5B2F}"/>
              </a:ext>
            </a:extLst>
          </p:cNvPr>
          <p:cNvSpPr>
            <a:spLocks noGrp="1"/>
          </p:cNvSpPr>
          <p:nvPr>
            <p:ph type="title"/>
          </p:nvPr>
        </p:nvSpPr>
        <p:spPr/>
        <p:txBody>
          <a:bodyPr/>
          <a:lstStyle/>
          <a:p>
            <a:r>
              <a:rPr lang="sv-SE" dirty="0"/>
              <a:t>Nuvarande stadgar        Förslag på ny text</a:t>
            </a:r>
          </a:p>
        </p:txBody>
      </p:sp>
      <p:sp>
        <p:nvSpPr>
          <p:cNvPr id="3" name="Platshållare för innehåll 2">
            <a:extLst>
              <a:ext uri="{FF2B5EF4-FFF2-40B4-BE49-F238E27FC236}">
                <a16:creationId xmlns:a16="http://schemas.microsoft.com/office/drawing/2014/main" id="{EC676411-B1B8-18D9-9816-45EC69B523F6}"/>
              </a:ext>
            </a:extLst>
          </p:cNvPr>
          <p:cNvSpPr>
            <a:spLocks noGrp="1"/>
          </p:cNvSpPr>
          <p:nvPr>
            <p:ph idx="1"/>
          </p:nvPr>
        </p:nvSpPr>
        <p:spPr>
          <a:xfrm>
            <a:off x="838200" y="1825625"/>
            <a:ext cx="5257800" cy="4351338"/>
          </a:xfrm>
        </p:spPr>
        <p:txBody>
          <a:bodyPr>
            <a:normAutofit/>
          </a:bodyPr>
          <a:lstStyle/>
          <a:p>
            <a:pPr marL="288000" indent="-457200">
              <a:lnSpc>
                <a:spcPts val="2000"/>
              </a:lnSpc>
              <a:buNone/>
            </a:pPr>
            <a:r>
              <a:rPr lang="sv-SE" sz="1800" dirty="0"/>
              <a:t>§5	Avgång ur föreningen sker den 31/12 om skriftlig uppsägning kommit styrelsen tillhanda senast 20/11 samma år.</a:t>
            </a:r>
          </a:p>
        </p:txBody>
      </p:sp>
      <p:sp>
        <p:nvSpPr>
          <p:cNvPr id="4" name="Platshållare för innehåll 2">
            <a:extLst>
              <a:ext uri="{FF2B5EF4-FFF2-40B4-BE49-F238E27FC236}">
                <a16:creationId xmlns:a16="http://schemas.microsoft.com/office/drawing/2014/main" id="{883082E3-0723-C4E7-48CC-AC6BAB8CDC40}"/>
              </a:ext>
            </a:extLst>
          </p:cNvPr>
          <p:cNvSpPr txBox="1">
            <a:spLocks/>
          </p:cNvSpPr>
          <p:nvPr/>
        </p:nvSpPr>
        <p:spPr>
          <a:xfrm>
            <a:off x="611256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7" name="Platshållare för innehåll 2">
            <a:extLst>
              <a:ext uri="{FF2B5EF4-FFF2-40B4-BE49-F238E27FC236}">
                <a16:creationId xmlns:a16="http://schemas.microsoft.com/office/drawing/2014/main" id="{54813BEA-8B73-5EEA-A8E7-9FCB922E4BFA}"/>
              </a:ext>
            </a:extLst>
          </p:cNvPr>
          <p:cNvSpPr txBox="1">
            <a:spLocks/>
          </p:cNvSpPr>
          <p:nvPr/>
        </p:nvSpPr>
        <p:spPr>
          <a:xfrm>
            <a:off x="6103882" y="1825624"/>
            <a:ext cx="52578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buNone/>
            </a:pPr>
            <a:r>
              <a:rPr lang="sv-SE" sz="1800" b="1" dirty="0"/>
              <a:t>§ 7. Medlems avgång</a:t>
            </a:r>
          </a:p>
          <a:p>
            <a:pPr marL="0" indent="0">
              <a:lnSpc>
                <a:spcPts val="2000"/>
              </a:lnSpc>
              <a:buNone/>
            </a:pPr>
            <a:r>
              <a:rPr lang="sv-SE" sz="1800" dirty="0"/>
              <a:t>Medlems avgång ur föreningen (medlemskapet upphör) sker efter beslut i styrelsen. </a:t>
            </a:r>
          </a:p>
          <a:p>
            <a:pPr marL="0" indent="0">
              <a:lnSpc>
                <a:spcPts val="2000"/>
              </a:lnSpc>
              <a:buNone/>
            </a:pPr>
            <a:r>
              <a:rPr lang="sv-SE" sz="1800" dirty="0"/>
              <a:t>En uppsägning av medlemskapet ska ha kommit styrelsen tillhanda senast sex (6) veckor före årsstämma/årsmöte.</a:t>
            </a:r>
          </a:p>
          <a:p>
            <a:pPr marL="0" indent="0">
              <a:lnSpc>
                <a:spcPts val="2000"/>
              </a:lnSpc>
              <a:buNone/>
            </a:pPr>
            <a:r>
              <a:rPr lang="sv-SE" sz="1800" dirty="0"/>
              <a:t>Medlemskap kan anses ha upphört vid bortgång eller om medlemmen är oanträffbar under ett verksamhetsår. </a:t>
            </a:r>
          </a:p>
          <a:p>
            <a:pPr marL="0" indent="0">
              <a:lnSpc>
                <a:spcPts val="2000"/>
              </a:lnSpc>
              <a:buNone/>
            </a:pPr>
            <a:r>
              <a:rPr lang="sv-SE" sz="1800" dirty="0"/>
              <a:t>Sker avgång på grund av uteslutning ska styrelsens beslut vara fattat minst sex (6) veckor före kallelse till årsstämma/årsmöte.</a:t>
            </a:r>
          </a:p>
        </p:txBody>
      </p:sp>
    </p:spTree>
    <p:extLst>
      <p:ext uri="{BB962C8B-B14F-4D97-AF65-F5344CB8AC3E}">
        <p14:creationId xmlns:p14="http://schemas.microsoft.com/office/powerpoint/2010/main" val="166388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3050</Words>
  <Application>Microsoft Macintosh PowerPoint</Application>
  <PresentationFormat>Bredbild</PresentationFormat>
  <Paragraphs>259</Paragraphs>
  <Slides>27</Slides>
  <Notes>24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27</vt:i4>
      </vt:variant>
    </vt:vector>
  </HeadingPairs>
  <TitlesOfParts>
    <vt:vector size="33" baseType="lpstr">
      <vt:lpstr>Aptos</vt:lpstr>
      <vt:lpstr>Arial</vt:lpstr>
      <vt:lpstr>Calibri</vt:lpstr>
      <vt:lpstr>Calibri Light</vt:lpstr>
      <vt:lpstr>Symbol</vt:lpstr>
      <vt:lpstr>Office-tema</vt:lpstr>
      <vt:lpstr>Stadgar för Boo Folkets Hus</vt:lpstr>
      <vt:lpstr>Nyheter som kräver förändring i stadgarna</vt:lpstr>
      <vt:lpstr>Nyheter som kräver förändring i stadgarna</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lpstr>Nuvarande stadgar        Förslag på ny 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Sven Ringmar</dc:creator>
  <cp:lastModifiedBy>Sven Ringmar</cp:lastModifiedBy>
  <cp:revision>18</cp:revision>
  <cp:lastPrinted>2024-03-03T16:56:16Z</cp:lastPrinted>
  <dcterms:created xsi:type="dcterms:W3CDTF">2024-01-28T15:48:59Z</dcterms:created>
  <dcterms:modified xsi:type="dcterms:W3CDTF">2024-03-11T19:20:54Z</dcterms:modified>
</cp:coreProperties>
</file>